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5"/>
  </p:notesMasterIdLst>
  <p:sldIdLst>
    <p:sldId id="256" r:id="rId2"/>
    <p:sldId id="257" r:id="rId3"/>
    <p:sldId id="330" r:id="rId4"/>
    <p:sldId id="328" r:id="rId5"/>
    <p:sldId id="305" r:id="rId6"/>
    <p:sldId id="438" r:id="rId7"/>
    <p:sldId id="442" r:id="rId8"/>
    <p:sldId id="304" r:id="rId9"/>
    <p:sldId id="297" r:id="rId10"/>
    <p:sldId id="349" r:id="rId11"/>
    <p:sldId id="443" r:id="rId12"/>
    <p:sldId id="444" r:id="rId13"/>
    <p:sldId id="445" r:id="rId14"/>
    <p:sldId id="425" r:id="rId15"/>
    <p:sldId id="446" r:id="rId16"/>
    <p:sldId id="451" r:id="rId17"/>
    <p:sldId id="452" r:id="rId18"/>
    <p:sldId id="454" r:id="rId19"/>
    <p:sldId id="453" r:id="rId20"/>
    <p:sldId id="455" r:id="rId21"/>
    <p:sldId id="456" r:id="rId22"/>
    <p:sldId id="458" r:id="rId23"/>
    <p:sldId id="457" r:id="rId24"/>
    <p:sldId id="459" r:id="rId25"/>
    <p:sldId id="460" r:id="rId26"/>
    <p:sldId id="461" r:id="rId27"/>
    <p:sldId id="448" r:id="rId28"/>
    <p:sldId id="462" r:id="rId29"/>
    <p:sldId id="463" r:id="rId30"/>
    <p:sldId id="299" r:id="rId31"/>
    <p:sldId id="515" r:id="rId32"/>
    <p:sldId id="429" r:id="rId33"/>
    <p:sldId id="479" r:id="rId34"/>
    <p:sldId id="483" r:id="rId35"/>
    <p:sldId id="487" r:id="rId36"/>
    <p:sldId id="491" r:id="rId37"/>
    <p:sldId id="516" r:id="rId38"/>
    <p:sldId id="622" r:id="rId39"/>
    <p:sldId id="623" r:id="rId40"/>
    <p:sldId id="624" r:id="rId41"/>
    <p:sldId id="625" r:id="rId42"/>
    <p:sldId id="626" r:id="rId43"/>
    <p:sldId id="537" r:id="rId44"/>
    <p:sldId id="627" r:id="rId45"/>
    <p:sldId id="628" r:id="rId46"/>
    <p:sldId id="629" r:id="rId47"/>
    <p:sldId id="630" r:id="rId48"/>
    <p:sldId id="558" r:id="rId49"/>
    <p:sldId id="632" r:id="rId50"/>
    <p:sldId id="633" r:id="rId51"/>
    <p:sldId id="634" r:id="rId52"/>
    <p:sldId id="635" r:id="rId53"/>
    <p:sldId id="579" r:id="rId54"/>
    <p:sldId id="637" r:id="rId55"/>
    <p:sldId id="638" r:id="rId56"/>
    <p:sldId id="639" r:id="rId57"/>
    <p:sldId id="640" r:id="rId58"/>
    <p:sldId id="621" r:id="rId59"/>
    <p:sldId id="642" r:id="rId60"/>
    <p:sldId id="643" r:id="rId61"/>
    <p:sldId id="644" r:id="rId62"/>
    <p:sldId id="645" r:id="rId63"/>
    <p:sldId id="410" r:id="rId64"/>
    <p:sldId id="437" r:id="rId65"/>
    <p:sldId id="321" r:id="rId66"/>
    <p:sldId id="347" r:id="rId67"/>
    <p:sldId id="267" r:id="rId68"/>
    <p:sldId id="351" r:id="rId69"/>
    <p:sldId id="352" r:id="rId70"/>
    <p:sldId id="353" r:id="rId71"/>
    <p:sldId id="394" r:id="rId72"/>
    <p:sldId id="395" r:id="rId73"/>
    <p:sldId id="396" r:id="rId74"/>
    <p:sldId id="397" r:id="rId75"/>
    <p:sldId id="398" r:id="rId76"/>
    <p:sldId id="415" r:id="rId77"/>
    <p:sldId id="357" r:id="rId78"/>
    <p:sldId id="360" r:id="rId79"/>
    <p:sldId id="385" r:id="rId80"/>
    <p:sldId id="284" r:id="rId81"/>
    <p:sldId id="333" r:id="rId82"/>
    <p:sldId id="416" r:id="rId83"/>
    <p:sldId id="263" r:id="rId84"/>
    <p:sldId id="358" r:id="rId85"/>
    <p:sldId id="400" r:id="rId86"/>
    <p:sldId id="399" r:id="rId87"/>
    <p:sldId id="401" r:id="rId88"/>
    <p:sldId id="402" r:id="rId89"/>
    <p:sldId id="403" r:id="rId90"/>
    <p:sldId id="404" r:id="rId91"/>
    <p:sldId id="405" r:id="rId92"/>
    <p:sldId id="406" r:id="rId93"/>
    <p:sldId id="432" r:id="rId94"/>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8E25DCC-A96A-4445-BB33-B4FAE6F556A2}">
          <p14:sldIdLst>
            <p14:sldId id="256"/>
            <p14:sldId id="257"/>
            <p14:sldId id="330"/>
            <p14:sldId id="328"/>
            <p14:sldId id="305"/>
            <p14:sldId id="438"/>
            <p14:sldId id="442"/>
            <p14:sldId id="304"/>
            <p14:sldId id="297"/>
            <p14:sldId id="349"/>
            <p14:sldId id="443"/>
            <p14:sldId id="444"/>
            <p14:sldId id="445"/>
            <p14:sldId id="425"/>
            <p14:sldId id="446"/>
            <p14:sldId id="451"/>
            <p14:sldId id="452"/>
            <p14:sldId id="454"/>
            <p14:sldId id="453"/>
            <p14:sldId id="455"/>
            <p14:sldId id="456"/>
            <p14:sldId id="458"/>
            <p14:sldId id="457"/>
            <p14:sldId id="459"/>
            <p14:sldId id="460"/>
            <p14:sldId id="461"/>
            <p14:sldId id="448"/>
            <p14:sldId id="462"/>
            <p14:sldId id="463"/>
            <p14:sldId id="299"/>
            <p14:sldId id="515"/>
            <p14:sldId id="429"/>
            <p14:sldId id="479"/>
            <p14:sldId id="483"/>
            <p14:sldId id="487"/>
            <p14:sldId id="491"/>
            <p14:sldId id="516"/>
            <p14:sldId id="622"/>
            <p14:sldId id="623"/>
            <p14:sldId id="624"/>
            <p14:sldId id="625"/>
            <p14:sldId id="626"/>
            <p14:sldId id="537"/>
            <p14:sldId id="627"/>
            <p14:sldId id="628"/>
            <p14:sldId id="629"/>
            <p14:sldId id="630"/>
            <p14:sldId id="558"/>
            <p14:sldId id="632"/>
            <p14:sldId id="633"/>
            <p14:sldId id="634"/>
            <p14:sldId id="635"/>
            <p14:sldId id="579"/>
            <p14:sldId id="637"/>
            <p14:sldId id="638"/>
            <p14:sldId id="639"/>
            <p14:sldId id="640"/>
            <p14:sldId id="621"/>
            <p14:sldId id="642"/>
            <p14:sldId id="643"/>
            <p14:sldId id="644"/>
            <p14:sldId id="645"/>
            <p14:sldId id="410"/>
            <p14:sldId id="437"/>
            <p14:sldId id="321"/>
            <p14:sldId id="347"/>
            <p14:sldId id="267"/>
            <p14:sldId id="351"/>
            <p14:sldId id="352"/>
            <p14:sldId id="353"/>
            <p14:sldId id="394"/>
            <p14:sldId id="395"/>
            <p14:sldId id="396"/>
            <p14:sldId id="397"/>
            <p14:sldId id="398"/>
            <p14:sldId id="415"/>
            <p14:sldId id="357"/>
            <p14:sldId id="360"/>
            <p14:sldId id="385"/>
            <p14:sldId id="284"/>
            <p14:sldId id="333"/>
            <p14:sldId id="416"/>
            <p14:sldId id="263"/>
            <p14:sldId id="358"/>
            <p14:sldId id="400"/>
            <p14:sldId id="399"/>
            <p14:sldId id="401"/>
            <p14:sldId id="402"/>
            <p14:sldId id="403"/>
            <p14:sldId id="404"/>
            <p14:sldId id="405"/>
            <p14:sldId id="406"/>
            <p14:sldId id="432"/>
          </p14:sldIdLst>
        </p14:section>
      </p14:sectionLst>
    </p:ext>
    <p:ext uri="{EFAFB233-063F-42B5-8137-9DF3F51BA10A}">
      <p15:sldGuideLst xmlns:p15="http://schemas.microsoft.com/office/powerpoint/2012/main">
        <p15:guide id="1" orient="horz" pos="2160" userDrawn="1">
          <p15:clr>
            <a:srgbClr val="A4A3A4"/>
          </p15:clr>
        </p15:guide>
        <p15:guide id="3" pos="29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Hyunho" initials="K" lastIdx="1" clrIdx="0">
    <p:extLst>
      <p:ext uri="{19B8F6BF-5375-455C-9EA6-DF929625EA0E}">
        <p15:presenceInfo xmlns:p15="http://schemas.microsoft.com/office/powerpoint/2012/main" userId="KimHyunho" providerId="None"/>
      </p:ext>
    </p:extLst>
  </p:cmAuthor>
  <p:cmAuthor id="2" name="Daniel" initials="D" lastIdx="1" clrIdx="1">
    <p:extLst>
      <p:ext uri="{19B8F6BF-5375-455C-9EA6-DF929625EA0E}">
        <p15:presenceInfo xmlns:p15="http://schemas.microsoft.com/office/powerpoint/2012/main" userId="Dani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A"/>
    <a:srgbClr val="C00000"/>
    <a:srgbClr val="002060"/>
    <a:srgbClr val="006600"/>
    <a:srgbClr val="FFFFFF"/>
    <a:srgbClr val="FF0000"/>
    <a:srgbClr val="0000FF"/>
    <a:srgbClr val="516485"/>
    <a:srgbClr val="FF1212"/>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보통 스타일 4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15" autoAdjust="0"/>
    <p:restoredTop sz="70267" autoAdjust="0"/>
  </p:normalViewPr>
  <p:slideViewPr>
    <p:cSldViewPr snapToGrid="0">
      <p:cViewPr varScale="1">
        <p:scale>
          <a:sx n="81" d="100"/>
          <a:sy n="81" d="100"/>
        </p:scale>
        <p:origin x="2736" y="102"/>
      </p:cViewPr>
      <p:guideLst>
        <p:guide orient="horz" pos="2160"/>
        <p:guide pos="2948"/>
      </p:guideLst>
    </p:cSldViewPr>
  </p:slideViewPr>
  <p:notesTextViewPr>
    <p:cViewPr>
      <p:scale>
        <a:sx n="150" d="100"/>
        <a:sy n="150" d="100"/>
      </p:scale>
      <p:origin x="0" y="0"/>
    </p:cViewPr>
  </p:notesTextViewPr>
  <p:notesViewPr>
    <p:cSldViewPr snapToGrid="0">
      <p:cViewPr varScale="1">
        <p:scale>
          <a:sx n="124" d="100"/>
          <a:sy n="124" d="100"/>
        </p:scale>
        <p:origin x="385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0780B-D114-4EBC-A399-4FE4F1F02F90}" type="datetimeFigureOut">
              <a:rPr lang="ko-KR" altLang="en-US" smtClean="0"/>
              <a:t>2021-08-22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CBD564-224B-428B-A46E-AA4BEA8DE5B7}" type="slidenum">
              <a:rPr lang="ko-KR" altLang="en-US" smtClean="0"/>
              <a:t>‹#›</a:t>
            </a:fld>
            <a:endParaRPr lang="ko-KR" altLang="en-US"/>
          </a:p>
        </p:txBody>
      </p:sp>
    </p:spTree>
    <p:extLst>
      <p:ext uri="{BB962C8B-B14F-4D97-AF65-F5344CB8AC3E}">
        <p14:creationId xmlns:p14="http://schemas.microsoft.com/office/powerpoint/2010/main" val="21851833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안녕하세요</a:t>
            </a:r>
            <a:r>
              <a:rPr lang="en-US" altLang="ko-KR" dirty="0" smtClean="0"/>
              <a:t>, </a:t>
            </a:r>
            <a:r>
              <a:rPr lang="ko-KR" altLang="en-US" dirty="0" err="1" smtClean="0"/>
              <a:t>학부생</a:t>
            </a:r>
            <a:r>
              <a:rPr lang="ko-KR" altLang="en-US" dirty="0" smtClean="0"/>
              <a:t> 인턴 </a:t>
            </a:r>
            <a:r>
              <a:rPr lang="ko-KR" altLang="en-US" dirty="0" err="1" smtClean="0"/>
              <a:t>고강빈입니다</a:t>
            </a:r>
            <a:r>
              <a:rPr lang="en-US" altLang="ko-KR" dirty="0" smtClean="0"/>
              <a:t>.</a:t>
            </a:r>
          </a:p>
          <a:p>
            <a:r>
              <a:rPr lang="ko-KR" altLang="en-US" dirty="0" smtClean="0"/>
              <a:t>개인 연구 주제</a:t>
            </a:r>
            <a:r>
              <a:rPr lang="ko-KR" altLang="en-US" baseline="0" dirty="0" smtClean="0"/>
              <a:t> 발표 시작하겠습니다</a:t>
            </a:r>
            <a:r>
              <a:rPr lang="en-US" altLang="ko-KR" baseline="0" dirty="0" smtClean="0"/>
              <a:t>.</a:t>
            </a:r>
          </a:p>
          <a:p>
            <a:r>
              <a:rPr lang="ko-KR" altLang="en-US" dirty="0" smtClean="0"/>
              <a:t>제목은 주요 독성 데이터를 활용한 </a:t>
            </a:r>
            <a:r>
              <a:rPr lang="en-US" altLang="ko-KR" dirty="0" smtClean="0"/>
              <a:t>ML</a:t>
            </a:r>
            <a:r>
              <a:rPr lang="ko-KR" altLang="en-US" dirty="0" smtClean="0"/>
              <a:t>모델 구축 및 평가입니다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a:t>
            </a:fld>
            <a:endParaRPr lang="ko-KR" altLang="en-US"/>
          </a:p>
        </p:txBody>
      </p:sp>
    </p:spTree>
    <p:extLst>
      <p:ext uri="{BB962C8B-B14F-4D97-AF65-F5344CB8AC3E}">
        <p14:creationId xmlns:p14="http://schemas.microsoft.com/office/powerpoint/2010/main" val="2999472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ko-KR" altLang="en-US" baseline="0" dirty="0" smtClean="0"/>
                  <a:t>먼저 연구에 사용된 </a:t>
                </a:r>
                <a:r>
                  <a:rPr lang="ko-KR" altLang="en-US" baseline="0" dirty="0" err="1" smtClean="0"/>
                  <a:t>데이터셋과</a:t>
                </a:r>
                <a:r>
                  <a:rPr lang="ko-KR" altLang="en-US" baseline="0" dirty="0" smtClean="0"/>
                  <a:t> 그 </a:t>
                </a:r>
                <a:r>
                  <a:rPr lang="ko-KR" altLang="en-US" baseline="0" dirty="0" err="1" smtClean="0"/>
                  <a:t>수집방법에</a:t>
                </a:r>
                <a:r>
                  <a:rPr lang="ko-KR" altLang="en-US" baseline="0" dirty="0" smtClean="0"/>
                  <a:t> 대해서 말씀드리겠습니다</a:t>
                </a:r>
                <a:r>
                  <a:rPr lang="en-US" altLang="ko-KR" baseline="0" dirty="0" smtClean="0"/>
                  <a:t>.</a:t>
                </a:r>
              </a:p>
              <a:p>
                <a:r>
                  <a:rPr lang="en-US" altLang="ko-KR" baseline="0" dirty="0" smtClean="0"/>
                  <a:t>DILI</a:t>
                </a:r>
                <a:r>
                  <a:rPr lang="ko-KR" altLang="en-US" baseline="0" dirty="0" smtClean="0"/>
                  <a:t>의 경우 </a:t>
                </a:r>
                <a:r>
                  <a:rPr lang="en-US" altLang="ko-KR" baseline="0" dirty="0" smtClean="0"/>
                  <a:t>Ma et al, </a:t>
                </a:r>
                <a:r>
                  <a:rPr lang="en-US" altLang="ko-KR" baseline="0" dirty="0" err="1" smtClean="0"/>
                  <a:t>DILIst</a:t>
                </a:r>
                <a:r>
                  <a:rPr lang="en-US" altLang="ko-KR" baseline="0" dirty="0" smtClean="0"/>
                  <a:t> </a:t>
                </a:r>
                <a:r>
                  <a:rPr lang="ko-KR" altLang="en-US" baseline="0" dirty="0" smtClean="0"/>
                  <a:t>등의 소스로부터 수집되었으며</a:t>
                </a:r>
                <a:r>
                  <a:rPr lang="en-US" altLang="ko-KR" baseline="0" dirty="0" smtClean="0"/>
                  <a:t>, </a:t>
                </a:r>
                <a:r>
                  <a:rPr lang="ko-KR" altLang="en-US" baseline="0" dirty="0" smtClean="0"/>
                  <a:t>각각에 대한 자세한 내용은 연구보고서에 정리되어 있습니다</a:t>
                </a:r>
                <a:r>
                  <a:rPr lang="en-US" altLang="ko-KR" baseline="0" dirty="0" smtClean="0"/>
                  <a:t>.</a:t>
                </a:r>
              </a:p>
              <a:p>
                <a:r>
                  <a:rPr lang="ko-KR" altLang="en-US" baseline="0" dirty="0" smtClean="0"/>
                  <a:t>전체 데이터에 대하여 </a:t>
                </a:r>
                <a:r>
                  <a:rPr lang="en-US" altLang="ko-KR" baseline="0" dirty="0" smtClean="0"/>
                  <a:t>Canonicalization</a:t>
                </a:r>
                <a:r>
                  <a:rPr lang="ko-KR" altLang="en-US" baseline="0" dirty="0" smtClean="0"/>
                  <a:t>과 </a:t>
                </a:r>
                <a:r>
                  <a:rPr lang="ko-KR" altLang="en-US" baseline="0" dirty="0" err="1" smtClean="0"/>
                  <a:t>중복제거가</a:t>
                </a:r>
                <a:r>
                  <a:rPr lang="ko-KR" altLang="en-US" baseline="0" dirty="0" smtClean="0"/>
                  <a:t> 수행되었으며</a:t>
                </a:r>
                <a:r>
                  <a:rPr lang="en-US" altLang="ko-KR" baseline="0" dirty="0" smtClean="0"/>
                  <a:t>, Feature </a:t>
                </a:r>
                <a:r>
                  <a:rPr lang="ko-KR" altLang="en-US" baseline="0" dirty="0" smtClean="0"/>
                  <a:t>로 사용하기 위해 </a:t>
                </a:r>
                <a:r>
                  <a:rPr lang="en-US" altLang="ko-KR" baseline="0" dirty="0" err="1" smtClean="0"/>
                  <a:t>MorganFingerprints</a:t>
                </a:r>
                <a:r>
                  <a:rPr lang="ko-KR" altLang="en-US" baseline="0" dirty="0" smtClean="0"/>
                  <a:t>와 </a:t>
                </a:r>
                <a:r>
                  <a:rPr lang="en-US" altLang="ko-KR" baseline="0" dirty="0" smtClean="0"/>
                  <a:t>208</a:t>
                </a:r>
                <a:r>
                  <a:rPr lang="ko-KR" altLang="en-US" baseline="0" dirty="0" smtClean="0"/>
                  <a:t>종의 </a:t>
                </a:r>
                <a:r>
                  <a:rPr lang="en-US" altLang="ko-KR" baseline="0" dirty="0" smtClean="0"/>
                  <a:t>Descriptor</a:t>
                </a:r>
                <a:r>
                  <a:rPr lang="ko-KR" altLang="en-US" baseline="0" dirty="0" smtClean="0"/>
                  <a:t>를 가져왔습니다</a:t>
                </a:r>
                <a:r>
                  <a:rPr lang="en-US" altLang="ko-KR" baseline="0" dirty="0" smtClean="0"/>
                  <a:t>. </a:t>
                </a:r>
                <a:r>
                  <a:rPr lang="ko-KR" altLang="en-US" baseline="0" dirty="0" smtClean="0"/>
                  <a:t>이 과정에서 </a:t>
                </a:r>
                <a:r>
                  <a:rPr lang="en-US" altLang="ko-KR" baseline="0" dirty="0" smtClean="0"/>
                  <a:t>Descriptor</a:t>
                </a:r>
                <a:r>
                  <a:rPr lang="ko-KR" altLang="en-US" baseline="0" dirty="0" smtClean="0"/>
                  <a:t>의 값이 가져와지지 않거나 </a:t>
                </a:r>
                <a:r>
                  <a:rPr lang="ko-KR" altLang="en-US" baseline="0" dirty="0" err="1" smtClean="0"/>
                  <a:t>결측치가</a:t>
                </a:r>
                <a:r>
                  <a:rPr lang="ko-KR" altLang="en-US" baseline="0" dirty="0" smtClean="0"/>
                  <a:t> 생기는 데이터는 제거하였습니다</a:t>
                </a:r>
                <a:r>
                  <a:rPr lang="en-US" altLang="ko-KR" baseline="0" dirty="0" smtClean="0"/>
                  <a:t>.</a:t>
                </a:r>
              </a:p>
              <a:p>
                <a:r>
                  <a:rPr lang="ko-KR" altLang="en-US" baseline="0" dirty="0" smtClean="0"/>
                  <a:t>결과적으로 수집된 데이터는 </a:t>
                </a:r>
                <a:r>
                  <a:rPr lang="en-US" altLang="ko-KR" baseline="0" dirty="0" smtClean="0"/>
                  <a:t>Positive 1212</a:t>
                </a:r>
                <a:r>
                  <a:rPr lang="ko-KR" altLang="en-US" baseline="0" dirty="0" smtClean="0"/>
                  <a:t>개</a:t>
                </a:r>
                <a:r>
                  <a:rPr lang="en-US" altLang="ko-KR" baseline="0" dirty="0" smtClean="0"/>
                  <a:t>, Negative 1014</a:t>
                </a:r>
                <a:r>
                  <a:rPr lang="ko-KR" altLang="en-US" baseline="0" dirty="0" smtClean="0"/>
                  <a:t>개로 총 </a:t>
                </a:r>
                <a:r>
                  <a:rPr lang="en-US" altLang="ko-KR" baseline="0" dirty="0" smtClean="0"/>
                  <a:t>2226</a:t>
                </a:r>
                <a:r>
                  <a:rPr lang="ko-KR" altLang="en-US" baseline="0" dirty="0" smtClean="0"/>
                  <a:t>개입니다</a:t>
                </a:r>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10</a:t>
            </a:fld>
            <a:endParaRPr lang="ko-KR" altLang="en-US"/>
          </a:p>
        </p:txBody>
      </p:sp>
    </p:spTree>
    <p:extLst>
      <p:ext uri="{BB962C8B-B14F-4D97-AF65-F5344CB8AC3E}">
        <p14:creationId xmlns:p14="http://schemas.microsoft.com/office/powerpoint/2010/main" val="1730669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baseline="0" dirty="0" smtClean="0"/>
                  <a:t>AOT</a:t>
                </a:r>
                <a:r>
                  <a:rPr lang="ko-KR" altLang="en-US" baseline="0" dirty="0" smtClean="0"/>
                  <a:t>의 경우 조인트 리서치센터의 </a:t>
                </a:r>
                <a:r>
                  <a:rPr lang="en-US" altLang="ko-KR" baseline="0" dirty="0" err="1" smtClean="0"/>
                  <a:t>Acutoxbasse</a:t>
                </a:r>
                <a:r>
                  <a:rPr lang="en-US" altLang="ko-KR" baseline="0" dirty="0" smtClean="0"/>
                  <a:t>, National Library of Medicine</a:t>
                </a:r>
                <a:r>
                  <a:rPr lang="ko-KR" altLang="en-US" baseline="0" dirty="0" smtClean="0"/>
                  <a:t>의 </a:t>
                </a:r>
                <a:r>
                  <a:rPr lang="en-US" altLang="ko-KR" baseline="0" dirty="0" smtClean="0"/>
                  <a:t>Hazardous Substance Data Bank </a:t>
                </a:r>
                <a:r>
                  <a:rPr lang="ko-KR" altLang="en-US" baseline="0" dirty="0" smtClean="0"/>
                  <a:t>등 다양한 데이터를 포함하고 있는 </a:t>
                </a:r>
                <a:r>
                  <a:rPr lang="en-US" altLang="ko-KR" baseline="0" dirty="0" err="1" smtClean="0"/>
                  <a:t>Gadaleta</a:t>
                </a:r>
                <a:r>
                  <a:rPr lang="en-US" altLang="ko-KR" baseline="0" dirty="0" smtClean="0"/>
                  <a:t> et al</a:t>
                </a:r>
                <a:r>
                  <a:rPr lang="ko-KR" altLang="en-US" baseline="0" dirty="0" smtClean="0"/>
                  <a:t>의 데이터를 사용했습니다</a:t>
                </a:r>
                <a:r>
                  <a:rPr lang="en-US" altLang="ko-KR" baseline="0" dirty="0" smtClean="0"/>
                  <a:t>.</a:t>
                </a:r>
              </a:p>
              <a:p>
                <a:r>
                  <a:rPr lang="ko-KR" altLang="en-US" baseline="0" dirty="0" smtClean="0"/>
                  <a:t>이는 </a:t>
                </a:r>
                <a:r>
                  <a:rPr lang="ko-KR" altLang="en-US" baseline="0" dirty="0" err="1" smtClean="0"/>
                  <a:t>연속값인</a:t>
                </a:r>
                <a:r>
                  <a:rPr lang="ko-KR" altLang="en-US" baseline="0" dirty="0" smtClean="0"/>
                  <a:t> </a:t>
                </a:r>
                <a:r>
                  <a:rPr lang="en-US" altLang="ko-KR" baseline="0" dirty="0" smtClean="0"/>
                  <a:t>LD50 </a:t>
                </a:r>
                <a:r>
                  <a:rPr lang="ko-KR" altLang="en-US" baseline="0" dirty="0" smtClean="0"/>
                  <a:t>값과 </a:t>
                </a:r>
                <a:r>
                  <a:rPr lang="ko-KR" altLang="en-US" baseline="0" dirty="0" err="1" smtClean="0"/>
                  <a:t>카테고리컬</a:t>
                </a:r>
                <a:r>
                  <a:rPr lang="ko-KR" altLang="en-US" baseline="0" dirty="0" smtClean="0"/>
                  <a:t> 데이터인 </a:t>
                </a:r>
                <a:r>
                  <a:rPr lang="en-US" altLang="ko-KR" baseline="0" dirty="0" smtClean="0"/>
                  <a:t>EPA </a:t>
                </a:r>
                <a:r>
                  <a:rPr lang="en-US" altLang="ko-KR" baseline="0" dirty="0" err="1" smtClean="0"/>
                  <a:t>catgory</a:t>
                </a:r>
                <a:r>
                  <a:rPr lang="en-US" altLang="ko-KR" baseline="0" dirty="0" smtClean="0"/>
                  <a:t>, GHS category</a:t>
                </a:r>
                <a:r>
                  <a:rPr lang="ko-KR" altLang="en-US" baseline="0" dirty="0" smtClean="0"/>
                  <a:t>를 포함하고 있고</a:t>
                </a:r>
                <a:r>
                  <a:rPr lang="en-US" altLang="ko-KR" baseline="0" dirty="0" smtClean="0"/>
                  <a:t>, </a:t>
                </a:r>
                <a:r>
                  <a:rPr lang="ko-KR" altLang="en-US" baseline="0" dirty="0" smtClean="0"/>
                  <a:t>각각의 수는 표와 같습니다</a:t>
                </a:r>
                <a:r>
                  <a:rPr lang="en-US" altLang="ko-KR" baseline="0" dirty="0" smtClean="0"/>
                  <a:t>.</a:t>
                </a:r>
              </a:p>
              <a:p>
                <a:r>
                  <a:rPr lang="ko-KR" altLang="en-US" baseline="0" dirty="0" smtClean="0"/>
                  <a:t>동일하게 </a:t>
                </a:r>
                <a:r>
                  <a:rPr lang="en-US" altLang="ko-KR" baseline="0" dirty="0" smtClean="0"/>
                  <a:t>Canonicalization </a:t>
                </a:r>
                <a:r>
                  <a:rPr lang="ko-KR" altLang="en-US" baseline="0" dirty="0" smtClean="0"/>
                  <a:t>및 </a:t>
                </a:r>
                <a:r>
                  <a:rPr lang="ko-KR" altLang="en-US" baseline="0" dirty="0" err="1" smtClean="0"/>
                  <a:t>중복처리가</a:t>
                </a:r>
                <a:r>
                  <a:rPr lang="ko-KR" altLang="en-US" baseline="0" dirty="0" smtClean="0"/>
                  <a:t> 수행되었습니다</a:t>
                </a:r>
                <a:r>
                  <a:rPr lang="en-US" altLang="ko-KR" baseline="0" dirty="0" smtClean="0"/>
                  <a:t>.</a:t>
                </a:r>
              </a:p>
              <a:p>
                <a:r>
                  <a:rPr lang="ko-KR" altLang="en-US" baseline="0" dirty="0" smtClean="0"/>
                  <a:t>이중 </a:t>
                </a:r>
                <a:r>
                  <a:rPr lang="en-US" altLang="ko-KR" baseline="0" dirty="0" smtClean="0"/>
                  <a:t>LD50</a:t>
                </a:r>
                <a:r>
                  <a:rPr lang="ko-KR" altLang="en-US" baseline="0" dirty="0" smtClean="0"/>
                  <a:t>의 경우 단위를 </a:t>
                </a:r>
                <a:r>
                  <a:rPr lang="en-US" altLang="ko-KR" baseline="0" dirty="0" smtClean="0"/>
                  <a:t>mg</a:t>
                </a:r>
                <a:r>
                  <a:rPr lang="ko-KR" altLang="en-US" baseline="0" dirty="0" smtClean="0"/>
                  <a:t>에서 </a:t>
                </a:r>
                <a:r>
                  <a:rPr lang="en-US" altLang="ko-KR" baseline="0" dirty="0" smtClean="0"/>
                  <a:t>g</a:t>
                </a:r>
                <a:r>
                  <a:rPr lang="ko-KR" altLang="en-US" baseline="0" dirty="0" smtClean="0"/>
                  <a:t>으로 변환해주었고</a:t>
                </a:r>
                <a:r>
                  <a:rPr lang="en-US" altLang="ko-KR" baseline="0" dirty="0" smtClean="0"/>
                  <a:t>, </a:t>
                </a:r>
                <a:r>
                  <a:rPr lang="ko-KR" altLang="en-US" baseline="0" dirty="0" smtClean="0"/>
                  <a:t>값이 작을 수록 독성이 강한 것이므로</a:t>
                </a:r>
                <a:r>
                  <a:rPr lang="en-US" altLang="ko-KR" baseline="0" dirty="0" smtClean="0"/>
                  <a:t>, </a:t>
                </a:r>
                <a:r>
                  <a:rPr lang="ko-KR" altLang="en-US" baseline="0" dirty="0" smtClean="0"/>
                  <a:t>보다 나은 예측을 위해 마이너스 로그를 취해주었습니다</a:t>
                </a:r>
                <a:r>
                  <a:rPr lang="en-US" altLang="ko-KR" baseline="0" dirty="0" smtClean="0"/>
                  <a:t>. </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11</a:t>
            </a:fld>
            <a:endParaRPr lang="ko-KR" altLang="en-US"/>
          </a:p>
        </p:txBody>
      </p:sp>
    </p:spTree>
    <p:extLst>
      <p:ext uri="{BB962C8B-B14F-4D97-AF65-F5344CB8AC3E}">
        <p14:creationId xmlns:p14="http://schemas.microsoft.com/office/powerpoint/2010/main" val="3651346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baseline="0" dirty="0" smtClean="0"/>
                  <a:t>AMES Mutagenicity</a:t>
                </a:r>
                <a:r>
                  <a:rPr lang="ko-KR" altLang="en-US" baseline="0" dirty="0" smtClean="0"/>
                  <a:t>도 동일한 처리를 진행해주었고</a:t>
                </a:r>
                <a:r>
                  <a:rPr lang="en-US" altLang="ko-KR" baseline="0" dirty="0" smtClean="0"/>
                  <a:t>, </a:t>
                </a:r>
                <a:r>
                  <a:rPr lang="ko-KR" altLang="en-US" baseline="0" dirty="0" smtClean="0"/>
                  <a:t>최종 결과는 표와 같습니다</a:t>
                </a:r>
                <a:r>
                  <a:rPr lang="en-US" altLang="ko-KR" baseline="0" dirty="0" smtClean="0"/>
                  <a:t>.</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12</a:t>
            </a:fld>
            <a:endParaRPr lang="ko-KR" altLang="en-US"/>
          </a:p>
        </p:txBody>
      </p:sp>
    </p:spTree>
    <p:extLst>
      <p:ext uri="{BB962C8B-B14F-4D97-AF65-F5344CB8AC3E}">
        <p14:creationId xmlns:p14="http://schemas.microsoft.com/office/powerpoint/2010/main" val="3183482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baseline="0" dirty="0" err="1" smtClean="0"/>
                  <a:t>hERG</a:t>
                </a:r>
                <a:r>
                  <a:rPr lang="en-US" altLang="ko-KR" baseline="0" dirty="0" smtClean="0"/>
                  <a:t> </a:t>
                </a:r>
                <a:r>
                  <a:rPr lang="ko-KR" altLang="en-US" baseline="0" dirty="0" smtClean="0"/>
                  <a:t>또한 마찬가지의 처리를 해주었으며</a:t>
                </a:r>
                <a:r>
                  <a:rPr lang="en-US" altLang="ko-KR" baseline="0" dirty="0" smtClean="0"/>
                  <a:t>, </a:t>
                </a:r>
                <a:r>
                  <a:rPr lang="ko-KR" altLang="en-US" baseline="0" dirty="0" smtClean="0"/>
                  <a:t>각각의 데이터에 대한 자세한 처리 방법은 보고서에 기록해 두었습니다</a:t>
                </a:r>
                <a:r>
                  <a:rPr lang="en-US" altLang="ko-KR" baseline="0" dirty="0" smtClean="0"/>
                  <a:t>.</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13</a:t>
            </a:fld>
            <a:endParaRPr lang="ko-KR" altLang="en-US"/>
          </a:p>
        </p:txBody>
      </p:sp>
    </p:spTree>
    <p:extLst>
      <p:ext uri="{BB962C8B-B14F-4D97-AF65-F5344CB8AC3E}">
        <p14:creationId xmlns:p14="http://schemas.microsoft.com/office/powerpoint/2010/main" val="1068707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다음으로 </a:t>
            </a:r>
            <a:r>
              <a:rPr lang="en-US" altLang="ko-KR" baseline="0" dirty="0" smtClean="0"/>
              <a:t>Feature Engineering</a:t>
            </a:r>
            <a:r>
              <a:rPr lang="ko-KR" altLang="en-US" baseline="0" dirty="0" smtClean="0"/>
              <a:t>을 수행하였습니다</a:t>
            </a:r>
            <a:r>
              <a:rPr lang="en-US" altLang="ko-KR" baseline="0" dirty="0" smtClean="0"/>
              <a:t>.</a:t>
            </a:r>
          </a:p>
          <a:p>
            <a:r>
              <a:rPr lang="ko-KR" altLang="en-US" baseline="0" dirty="0" smtClean="0"/>
              <a:t>저는 </a:t>
            </a:r>
            <a:r>
              <a:rPr lang="en-US" altLang="ko-KR" baseline="0" dirty="0" smtClean="0"/>
              <a:t>Feature</a:t>
            </a:r>
            <a:r>
              <a:rPr lang="ko-KR" altLang="en-US" baseline="0" dirty="0" smtClean="0"/>
              <a:t>로 </a:t>
            </a:r>
            <a:r>
              <a:rPr lang="en-US" altLang="ko-KR" baseline="0" dirty="0" smtClean="0"/>
              <a:t>SMILES</a:t>
            </a:r>
            <a:r>
              <a:rPr lang="ko-KR" altLang="en-US" baseline="0" dirty="0" smtClean="0"/>
              <a:t>로부터 수집된 </a:t>
            </a:r>
            <a:r>
              <a:rPr lang="en-US" altLang="ko-KR" baseline="0" dirty="0" smtClean="0"/>
              <a:t>1024</a:t>
            </a:r>
            <a:r>
              <a:rPr lang="ko-KR" altLang="en-US" baseline="0" dirty="0" smtClean="0"/>
              <a:t>차원의 </a:t>
            </a:r>
            <a:r>
              <a:rPr lang="en-US" altLang="ko-KR" baseline="0" dirty="0" smtClean="0"/>
              <a:t>FP</a:t>
            </a:r>
            <a:r>
              <a:rPr lang="ko-KR" altLang="en-US" baseline="0" dirty="0" smtClean="0"/>
              <a:t>와 </a:t>
            </a:r>
            <a:r>
              <a:rPr lang="en-US" altLang="ko-KR" baseline="0" dirty="0" smtClean="0"/>
              <a:t>208</a:t>
            </a:r>
            <a:r>
              <a:rPr lang="ko-KR" altLang="en-US" baseline="0" dirty="0" smtClean="0"/>
              <a:t>종의 </a:t>
            </a:r>
            <a:r>
              <a:rPr lang="en-US" altLang="ko-KR" baseline="0" dirty="0" err="1" smtClean="0"/>
              <a:t>Desc</a:t>
            </a:r>
            <a:r>
              <a:rPr lang="ko-KR" altLang="en-US" baseline="0" dirty="0" smtClean="0"/>
              <a:t>를 사용하였으므로 총 </a:t>
            </a:r>
            <a:r>
              <a:rPr lang="en-US" altLang="ko-KR" baseline="0" dirty="0" smtClean="0"/>
              <a:t>feature</a:t>
            </a:r>
            <a:r>
              <a:rPr lang="ko-KR" altLang="en-US" baseline="0" dirty="0" smtClean="0"/>
              <a:t>의 개수가 </a:t>
            </a:r>
            <a:r>
              <a:rPr lang="en-US" altLang="ko-KR" baseline="0" dirty="0" smtClean="0"/>
              <a:t>1232</a:t>
            </a:r>
            <a:r>
              <a:rPr lang="ko-KR" altLang="en-US" baseline="0" dirty="0" smtClean="0"/>
              <a:t>개였는데</a:t>
            </a:r>
            <a:r>
              <a:rPr lang="en-US" altLang="ko-KR" baseline="0" dirty="0" smtClean="0"/>
              <a:t>, </a:t>
            </a:r>
            <a:r>
              <a:rPr lang="ko-KR" altLang="en-US" baseline="0" dirty="0" smtClean="0"/>
              <a:t>이는 </a:t>
            </a:r>
            <a:r>
              <a:rPr lang="ko-KR" altLang="en-US" baseline="0" dirty="0" err="1" smtClean="0"/>
              <a:t>오버피팅을</a:t>
            </a:r>
            <a:r>
              <a:rPr lang="ko-KR" altLang="en-US" baseline="0" dirty="0" smtClean="0"/>
              <a:t> 야기할 수 있기 때문에 이 중 중요도가 높은 </a:t>
            </a:r>
            <a:r>
              <a:rPr lang="ko-KR" altLang="en-US" baseline="0" dirty="0" err="1" smtClean="0"/>
              <a:t>피쳐만을</a:t>
            </a:r>
            <a:r>
              <a:rPr lang="ko-KR" altLang="en-US" baseline="0" dirty="0" smtClean="0"/>
              <a:t> 골라내는 과정이 필요했습니다</a:t>
            </a:r>
            <a:r>
              <a:rPr lang="en-US" altLang="ko-KR" baseline="0" dirty="0" smtClean="0"/>
              <a:t>.</a:t>
            </a:r>
          </a:p>
          <a:p>
            <a:r>
              <a:rPr lang="ko-KR" altLang="en-US" baseline="0" dirty="0" smtClean="0"/>
              <a:t>다만 </a:t>
            </a:r>
            <a:r>
              <a:rPr lang="en-US" altLang="ko-KR" baseline="0" dirty="0" smtClean="0"/>
              <a:t>binary vector</a:t>
            </a:r>
            <a:r>
              <a:rPr lang="ko-KR" altLang="en-US" baseline="0" dirty="0" smtClean="0"/>
              <a:t>인 </a:t>
            </a:r>
            <a:r>
              <a:rPr lang="en-US" altLang="ko-KR" baseline="0" dirty="0" smtClean="0"/>
              <a:t>FP</a:t>
            </a:r>
            <a:r>
              <a:rPr lang="ko-KR" altLang="en-US" baseline="0" dirty="0" smtClean="0"/>
              <a:t>의 경우 잘못 </a:t>
            </a:r>
            <a:r>
              <a:rPr lang="ko-KR" altLang="en-US" baseline="0" dirty="0" err="1" smtClean="0"/>
              <a:t>피쳐셀렉션을</a:t>
            </a:r>
            <a:r>
              <a:rPr lang="ko-KR" altLang="en-US" baseline="0" dirty="0" smtClean="0"/>
              <a:t> 진행할 경우 문제가 발생할 우려가 있으므로 </a:t>
            </a:r>
            <a:r>
              <a:rPr lang="en-US" altLang="ko-KR" baseline="0" dirty="0" err="1" smtClean="0"/>
              <a:t>Desc</a:t>
            </a:r>
            <a:r>
              <a:rPr lang="ko-KR" altLang="en-US" baseline="0" dirty="0" smtClean="0"/>
              <a:t>에 대해서만 </a:t>
            </a:r>
            <a:r>
              <a:rPr lang="ko-KR" altLang="en-US" baseline="0" dirty="0" err="1" smtClean="0"/>
              <a:t>피쳐</a:t>
            </a:r>
            <a:r>
              <a:rPr lang="ko-KR" altLang="en-US" baseline="0" dirty="0" smtClean="0"/>
              <a:t> </a:t>
            </a:r>
            <a:r>
              <a:rPr lang="ko-KR" altLang="en-US" baseline="0" dirty="0" err="1" smtClean="0"/>
              <a:t>셀렉션을</a:t>
            </a:r>
            <a:r>
              <a:rPr lang="ko-KR" altLang="en-US" baseline="0" dirty="0" smtClean="0"/>
              <a:t> 진행하였습니다</a:t>
            </a:r>
            <a:r>
              <a:rPr lang="en-US" altLang="ko-KR" baseline="0" dirty="0" smtClean="0"/>
              <a:t>.</a:t>
            </a:r>
          </a:p>
          <a:p>
            <a:r>
              <a:rPr lang="ko-KR" altLang="en-US" baseline="0" dirty="0" smtClean="0"/>
              <a:t>해당 과정은 </a:t>
            </a:r>
            <a:r>
              <a:rPr lang="en-US" altLang="ko-KR" baseline="0" dirty="0" smtClean="0"/>
              <a:t>Standard Deviation</a:t>
            </a:r>
            <a:r>
              <a:rPr lang="ko-KR" altLang="en-US" baseline="0" dirty="0" smtClean="0"/>
              <a:t>을 확인하는 </a:t>
            </a:r>
            <a:r>
              <a:rPr lang="en-US" altLang="ko-KR" baseline="0" dirty="0" smtClean="0"/>
              <a:t>Model Free </a:t>
            </a:r>
            <a:r>
              <a:rPr lang="ko-KR" altLang="en-US" baseline="0" dirty="0" smtClean="0"/>
              <a:t>방식을 거친 후 </a:t>
            </a:r>
            <a:r>
              <a:rPr lang="en-US" altLang="ko-KR" baseline="0" dirty="0" smtClean="0"/>
              <a:t>Model based </a:t>
            </a:r>
            <a:r>
              <a:rPr lang="ko-KR" altLang="en-US" baseline="0" dirty="0" smtClean="0"/>
              <a:t>방식을 추가로 적용하는 식으로 진행되었는데</a:t>
            </a:r>
            <a:r>
              <a:rPr lang="en-US" altLang="ko-KR" baseline="0" dirty="0" smtClean="0"/>
              <a:t>, </a:t>
            </a:r>
            <a:r>
              <a:rPr lang="ko-KR" altLang="en-US" baseline="0" dirty="0" smtClean="0"/>
              <a:t>각각의 내용은 이렇습니다</a:t>
            </a:r>
            <a:r>
              <a:rPr lang="en-US" altLang="ko-KR" baseline="0" dirty="0" smtClean="0"/>
              <a:t>.</a:t>
            </a:r>
          </a:p>
          <a:p>
            <a:r>
              <a:rPr lang="ko-KR" altLang="en-US" baseline="0" dirty="0" smtClean="0"/>
              <a:t>먼저 </a:t>
            </a:r>
            <a:r>
              <a:rPr lang="en-US" altLang="ko-KR" baseline="0" dirty="0" smtClean="0"/>
              <a:t>Model Free</a:t>
            </a:r>
            <a:r>
              <a:rPr lang="ko-KR" altLang="en-US" baseline="0" dirty="0" smtClean="0"/>
              <a:t>의 경우</a:t>
            </a:r>
            <a:r>
              <a:rPr lang="en-US" altLang="ko-KR" baseline="0" dirty="0" smtClean="0"/>
              <a:t>, </a:t>
            </a:r>
            <a:r>
              <a:rPr lang="ko-KR" altLang="en-US" baseline="0" dirty="0" err="1" smtClean="0"/>
              <a:t>카테고리컬</a:t>
            </a:r>
            <a:r>
              <a:rPr lang="ko-KR" altLang="en-US" baseline="0" dirty="0" smtClean="0"/>
              <a:t> 변수와 </a:t>
            </a:r>
            <a:r>
              <a:rPr lang="ko-KR" altLang="en-US" baseline="0" dirty="0" err="1" smtClean="0"/>
              <a:t>연속형</a:t>
            </a:r>
            <a:r>
              <a:rPr lang="ko-KR" altLang="en-US" baseline="0" dirty="0" smtClean="0"/>
              <a:t> 변수를 분리하여 </a:t>
            </a:r>
            <a:r>
              <a:rPr lang="ko-KR" altLang="en-US" baseline="0" dirty="0" err="1" smtClean="0"/>
              <a:t>카테고리컬의</a:t>
            </a:r>
            <a:r>
              <a:rPr lang="ko-KR" altLang="en-US" baseline="0" dirty="0" smtClean="0"/>
              <a:t> 경우 어느 한 </a:t>
            </a:r>
            <a:r>
              <a:rPr lang="en-US" altLang="ko-KR" baseline="0" dirty="0" smtClean="0"/>
              <a:t>class</a:t>
            </a:r>
            <a:r>
              <a:rPr lang="ko-KR" altLang="en-US" baseline="0" dirty="0" smtClean="0"/>
              <a:t>로 과하게 쏠린 </a:t>
            </a:r>
            <a:r>
              <a:rPr lang="ko-KR" altLang="en-US" baseline="0" dirty="0" err="1" smtClean="0"/>
              <a:t>피쳐를</a:t>
            </a:r>
            <a:r>
              <a:rPr lang="ko-KR" altLang="en-US" baseline="0" dirty="0" smtClean="0"/>
              <a:t> 제거하였습니다</a:t>
            </a:r>
            <a:r>
              <a:rPr lang="en-US" altLang="ko-KR" baseline="0" dirty="0" smtClean="0"/>
              <a:t>.</a:t>
            </a:r>
          </a:p>
          <a:p>
            <a:r>
              <a:rPr lang="ko-KR" altLang="en-US" baseline="0" dirty="0" err="1" smtClean="0"/>
              <a:t>연속형의</a:t>
            </a:r>
            <a:r>
              <a:rPr lang="ko-KR" altLang="en-US" baseline="0" dirty="0" smtClean="0"/>
              <a:t> 경우 </a:t>
            </a:r>
            <a:r>
              <a:rPr lang="en-US" altLang="ko-KR" baseline="0" dirty="0" err="1" smtClean="0"/>
              <a:t>std</a:t>
            </a:r>
            <a:r>
              <a:rPr lang="ko-KR" altLang="en-US" baseline="0" dirty="0" smtClean="0"/>
              <a:t>를 확인하여 일정 </a:t>
            </a:r>
            <a:r>
              <a:rPr lang="en-US" altLang="ko-KR" baseline="0" dirty="0" err="1" smtClean="0"/>
              <a:t>theshold</a:t>
            </a:r>
            <a:r>
              <a:rPr lang="ko-KR" altLang="en-US" baseline="0" dirty="0" smtClean="0"/>
              <a:t>보다 큰 값만을 골라냈습니다</a:t>
            </a:r>
            <a:r>
              <a:rPr lang="en-US" altLang="ko-KR" baseline="0" dirty="0" smtClean="0"/>
              <a:t>. Threshold</a:t>
            </a:r>
            <a:r>
              <a:rPr lang="ko-KR" altLang="en-US" baseline="0" dirty="0" smtClean="0"/>
              <a:t>는 전반적으로 비슷한 개수의 </a:t>
            </a:r>
            <a:r>
              <a:rPr lang="en-US" altLang="ko-KR" baseline="0" dirty="0" smtClean="0"/>
              <a:t>feature</a:t>
            </a:r>
            <a:r>
              <a:rPr lang="ko-KR" altLang="en-US" baseline="0" dirty="0" smtClean="0"/>
              <a:t>가 선택되도록 독성 </a:t>
            </a:r>
            <a:r>
              <a:rPr lang="ko-KR" altLang="en-US" baseline="0" dirty="0" err="1" smtClean="0"/>
              <a:t>데이터마다</a:t>
            </a:r>
            <a:r>
              <a:rPr lang="ko-KR" altLang="en-US" baseline="0" dirty="0" smtClean="0"/>
              <a:t> 조금씩 다르게 설정되었으며</a:t>
            </a:r>
            <a:r>
              <a:rPr lang="en-US" altLang="ko-KR" baseline="0" dirty="0" smtClean="0"/>
              <a:t>, </a:t>
            </a:r>
            <a:r>
              <a:rPr lang="ko-KR" altLang="en-US" baseline="0" dirty="0" smtClean="0"/>
              <a:t>결과적으로 선택된 </a:t>
            </a:r>
            <a:r>
              <a:rPr lang="ko-KR" altLang="en-US" baseline="0" dirty="0" err="1" smtClean="0"/>
              <a:t>피쳐는</a:t>
            </a:r>
            <a:r>
              <a:rPr lang="ko-KR" altLang="en-US" baseline="0" dirty="0" smtClean="0"/>
              <a:t> </a:t>
            </a:r>
            <a:r>
              <a:rPr lang="en-US" altLang="ko-KR" baseline="0" dirty="0" smtClean="0"/>
              <a:t>140</a:t>
            </a:r>
            <a:r>
              <a:rPr lang="ko-KR" altLang="en-US" baseline="0" dirty="0" smtClean="0"/>
              <a:t>개 내외입니다</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a:t>
            </a:fld>
            <a:endParaRPr lang="ko-KR" altLang="en-US"/>
          </a:p>
        </p:txBody>
      </p:sp>
    </p:spTree>
    <p:extLst>
      <p:ext uri="{BB962C8B-B14F-4D97-AF65-F5344CB8AC3E}">
        <p14:creationId xmlns:p14="http://schemas.microsoft.com/office/powerpoint/2010/main" val="1119746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a:r>
              <a:rPr lang="ko-KR" altLang="en-US" baseline="0" dirty="0" smtClean="0"/>
              <a:t>모델 프리에 이어 모델 </a:t>
            </a:r>
            <a:r>
              <a:rPr lang="ko-KR" altLang="en-US" baseline="0" dirty="0" err="1" smtClean="0"/>
              <a:t>베이스드</a:t>
            </a:r>
            <a:r>
              <a:rPr lang="ko-KR" altLang="en-US" baseline="0" dirty="0" smtClean="0"/>
              <a:t> 방식을 적용하였는데</a:t>
            </a:r>
            <a:r>
              <a:rPr lang="en-US" altLang="ko-KR" baseline="0" dirty="0" smtClean="0"/>
              <a:t>, </a:t>
            </a:r>
            <a:r>
              <a:rPr lang="ko-KR" altLang="en-US" baseline="0" dirty="0" smtClean="0"/>
              <a:t>이 과정에는</a:t>
            </a:r>
            <a:r>
              <a:rPr lang="ko-KR" altLang="en-US" sz="1200" b="0" i="0" u="none" strike="noStrike" kern="1200" dirty="0" smtClean="0">
                <a:solidFill>
                  <a:schemeClr val="tx1"/>
                </a:solidFill>
                <a:effectLst/>
                <a:latin typeface="+mn-lt"/>
                <a:ea typeface="+mn-ea"/>
                <a:cs typeface="+mn-cs"/>
              </a:rPr>
              <a:t> </a:t>
            </a:r>
            <a:r>
              <a:rPr lang="en-US" altLang="ko-KR" sz="1200" b="0" i="0" u="none" strike="noStrike" kern="1200" dirty="0" smtClean="0">
                <a:solidFill>
                  <a:schemeClr val="tx1"/>
                </a:solidFill>
                <a:effectLst/>
                <a:latin typeface="+mn-lt"/>
                <a:ea typeface="+mn-ea"/>
                <a:cs typeface="+mn-cs"/>
              </a:rPr>
              <a:t>Categorical/Continuous Feature</a:t>
            </a:r>
            <a:r>
              <a:rPr lang="ko-KR" altLang="en-US" sz="1200" b="0" i="0" u="none" strike="noStrike" kern="1200" dirty="0" smtClean="0">
                <a:solidFill>
                  <a:schemeClr val="tx1"/>
                </a:solidFill>
                <a:effectLst/>
                <a:latin typeface="+mn-lt"/>
                <a:ea typeface="+mn-ea"/>
                <a:cs typeface="+mn-cs"/>
              </a:rPr>
              <a:t>에 대해 </a:t>
            </a:r>
            <a:r>
              <a:rPr lang="en-US" altLang="ko-KR" sz="1200" b="0" i="0" u="none" strike="noStrike" kern="1200" dirty="0" smtClean="0">
                <a:solidFill>
                  <a:schemeClr val="tx1"/>
                </a:solidFill>
                <a:effectLst/>
                <a:latin typeface="+mn-lt"/>
                <a:ea typeface="+mn-ea"/>
                <a:cs typeface="+mn-cs"/>
              </a:rPr>
              <a:t>gain</a:t>
            </a:r>
            <a:r>
              <a:rPr lang="ko-KR" altLang="en-US" sz="1200" b="0" i="0" u="none" strike="noStrike" kern="1200" dirty="0" smtClean="0">
                <a:solidFill>
                  <a:schemeClr val="tx1"/>
                </a:solidFill>
                <a:effectLst/>
                <a:latin typeface="+mn-lt"/>
                <a:ea typeface="+mn-ea"/>
                <a:cs typeface="+mn-cs"/>
              </a:rPr>
              <a:t>이 가장 크도록 노드를 두 개로 분할하는 </a:t>
            </a:r>
            <a:r>
              <a:rPr lang="en-US" altLang="ko-KR" sz="1200" b="0" i="0" u="none" strike="noStrike" kern="1200" dirty="0" smtClean="0">
                <a:solidFill>
                  <a:schemeClr val="tx1"/>
                </a:solidFill>
                <a:effectLst/>
                <a:latin typeface="+mn-lt"/>
                <a:ea typeface="+mn-ea"/>
                <a:cs typeface="+mn-cs"/>
              </a:rPr>
              <a:t>Decision Tree </a:t>
            </a:r>
            <a:r>
              <a:rPr lang="ko-KR" altLang="en-US" sz="1200" b="0" i="0" u="none" strike="noStrike" kern="1200" dirty="0" smtClean="0">
                <a:solidFill>
                  <a:schemeClr val="tx1"/>
                </a:solidFill>
                <a:effectLst/>
                <a:latin typeface="+mn-lt"/>
                <a:ea typeface="+mn-ea"/>
                <a:cs typeface="+mn-cs"/>
              </a:rPr>
              <a:t>기반의 </a:t>
            </a:r>
            <a:r>
              <a:rPr lang="en-US" altLang="ko-KR" sz="1200" b="0" i="0" u="none" strike="noStrike" kern="1200" dirty="0" smtClean="0">
                <a:solidFill>
                  <a:schemeClr val="tx1"/>
                </a:solidFill>
                <a:effectLst/>
                <a:latin typeface="+mn-lt"/>
                <a:ea typeface="+mn-ea"/>
                <a:cs typeface="+mn-cs"/>
              </a:rPr>
              <a:t>Random Forest </a:t>
            </a:r>
            <a:r>
              <a:rPr lang="ko-KR" altLang="en-US" sz="1200" b="0" i="0" u="none" strike="noStrike" kern="1200" dirty="0" smtClean="0">
                <a:solidFill>
                  <a:schemeClr val="tx1"/>
                </a:solidFill>
                <a:effectLst/>
                <a:latin typeface="+mn-lt"/>
                <a:ea typeface="+mn-ea"/>
                <a:cs typeface="+mn-cs"/>
              </a:rPr>
              <a:t>알고리즘을 사용하였습니다</a:t>
            </a:r>
            <a:r>
              <a:rPr lang="en-US" altLang="ko-KR" sz="1200" b="0" i="0" u="none" strike="noStrike" kern="1200" dirty="0" smtClean="0">
                <a:solidFill>
                  <a:schemeClr val="tx1"/>
                </a:solidFill>
                <a:effectLst/>
                <a:latin typeface="+mn-lt"/>
                <a:ea typeface="+mn-ea"/>
                <a:cs typeface="+mn-cs"/>
              </a:rPr>
              <a:t>. Classification </a:t>
            </a:r>
            <a:r>
              <a:rPr lang="ko-KR" altLang="en-US" sz="1200" b="0" i="0" u="none" strike="noStrike" kern="1200" dirty="0" smtClean="0">
                <a:solidFill>
                  <a:schemeClr val="tx1"/>
                </a:solidFill>
                <a:effectLst/>
                <a:latin typeface="+mn-lt"/>
                <a:ea typeface="+mn-ea"/>
                <a:cs typeface="+mn-cs"/>
              </a:rPr>
              <a:t>시에는 </a:t>
            </a:r>
            <a:r>
              <a:rPr lang="en-US" altLang="ko-KR" sz="1200" b="0" i="0" u="none" strike="noStrike" kern="1200" dirty="0" smtClean="0">
                <a:solidFill>
                  <a:schemeClr val="tx1"/>
                </a:solidFill>
                <a:effectLst/>
                <a:latin typeface="+mn-lt"/>
                <a:ea typeface="+mn-ea"/>
                <a:cs typeface="+mn-cs"/>
              </a:rPr>
              <a:t>Gini impurity </a:t>
            </a:r>
            <a:r>
              <a:rPr lang="ko-KR" altLang="en-US" sz="1200" b="0" i="0" u="none" strike="noStrike" kern="1200" dirty="0" smtClean="0">
                <a:solidFill>
                  <a:schemeClr val="tx1"/>
                </a:solidFill>
                <a:effectLst/>
                <a:latin typeface="+mn-lt"/>
                <a:ea typeface="+mn-ea"/>
                <a:cs typeface="+mn-cs"/>
              </a:rPr>
              <a:t>를 사용하여 노드를 분할하고</a:t>
            </a:r>
            <a:r>
              <a:rPr lang="en-US" altLang="ko-KR" sz="1200" b="0" i="0" u="none" strike="noStrike" kern="1200" dirty="0" smtClean="0">
                <a:solidFill>
                  <a:schemeClr val="tx1"/>
                </a:solidFill>
                <a:effectLst/>
                <a:latin typeface="+mn-lt"/>
                <a:ea typeface="+mn-ea"/>
                <a:cs typeface="+mn-cs"/>
              </a:rPr>
              <a:t>, Regression </a:t>
            </a:r>
            <a:r>
              <a:rPr lang="ko-KR" altLang="en-US" sz="1200" b="0" i="0" u="none" strike="noStrike" kern="1200" dirty="0" smtClean="0">
                <a:solidFill>
                  <a:schemeClr val="tx1"/>
                </a:solidFill>
                <a:effectLst/>
                <a:latin typeface="+mn-lt"/>
                <a:ea typeface="+mn-ea"/>
                <a:cs typeface="+mn-cs"/>
              </a:rPr>
              <a:t>시에는 </a:t>
            </a:r>
            <a:r>
              <a:rPr lang="en-US" altLang="ko-KR" sz="1200" b="0" i="0" u="none" strike="noStrike" kern="1200" dirty="0" smtClean="0">
                <a:solidFill>
                  <a:schemeClr val="tx1"/>
                </a:solidFill>
                <a:effectLst/>
                <a:latin typeface="+mn-lt"/>
                <a:ea typeface="+mn-ea"/>
                <a:cs typeface="+mn-cs"/>
              </a:rPr>
              <a:t>MSE</a:t>
            </a:r>
            <a:r>
              <a:rPr lang="ko-KR" altLang="en-US" sz="1200" b="0" i="0" u="none" strike="noStrike" kern="1200" dirty="0" smtClean="0">
                <a:solidFill>
                  <a:schemeClr val="tx1"/>
                </a:solidFill>
                <a:effectLst/>
                <a:latin typeface="+mn-lt"/>
                <a:ea typeface="+mn-ea"/>
                <a:cs typeface="+mn-cs"/>
              </a:rPr>
              <a:t>를 사용하여 </a:t>
            </a:r>
            <a:r>
              <a:rPr lang="en-US" altLang="ko-KR" sz="1200" b="0" i="0" u="none" strike="noStrike" kern="1200" dirty="0" smtClean="0">
                <a:solidFill>
                  <a:schemeClr val="tx1"/>
                </a:solidFill>
                <a:effectLst/>
                <a:latin typeface="+mn-lt"/>
                <a:ea typeface="+mn-ea"/>
                <a:cs typeface="+mn-cs"/>
              </a:rPr>
              <a:t>Information Gain</a:t>
            </a:r>
            <a:r>
              <a:rPr lang="ko-KR" altLang="en-US" sz="1200" b="0" i="0" u="none" strike="noStrike" kern="1200" dirty="0" smtClean="0">
                <a:solidFill>
                  <a:schemeClr val="tx1"/>
                </a:solidFill>
                <a:effectLst/>
                <a:latin typeface="+mn-lt"/>
                <a:ea typeface="+mn-ea"/>
                <a:cs typeface="+mn-cs"/>
              </a:rPr>
              <a:t>이 가장 높게끔 분기하는 알고리즘으로</a:t>
            </a:r>
            <a:r>
              <a:rPr lang="en-US" altLang="ko-KR" sz="1200" b="0" i="0" u="none" strike="noStrike" kern="1200" dirty="0" smtClean="0">
                <a:solidFill>
                  <a:schemeClr val="tx1"/>
                </a:solidFill>
                <a:effectLst/>
                <a:latin typeface="+mn-lt"/>
                <a:ea typeface="+mn-ea"/>
                <a:cs typeface="+mn-cs"/>
              </a:rPr>
              <a:t>, </a:t>
            </a:r>
            <a:r>
              <a:rPr lang="ko-KR" altLang="en-US" sz="1200" b="0" i="0" u="none" strike="noStrike" kern="1200" dirty="0" smtClean="0">
                <a:solidFill>
                  <a:schemeClr val="tx1"/>
                </a:solidFill>
                <a:effectLst/>
                <a:latin typeface="+mn-lt"/>
                <a:ea typeface="+mn-ea"/>
                <a:cs typeface="+mn-cs"/>
              </a:rPr>
              <a:t>해당 수식은 다음과 같습니다</a:t>
            </a:r>
            <a:r>
              <a:rPr lang="en-US" altLang="ko-KR" sz="1200" b="0" i="0" u="none" strike="noStrike" kern="1200" dirty="0" smtClean="0">
                <a:solidFill>
                  <a:schemeClr val="tx1"/>
                </a:solidFill>
                <a:effectLst/>
                <a:latin typeface="+mn-lt"/>
                <a:ea typeface="+mn-ea"/>
                <a:cs typeface="+mn-cs"/>
              </a:rPr>
              <a:t>.</a:t>
            </a:r>
          </a:p>
          <a:p>
            <a:pPr fontAlgn="base"/>
            <a:r>
              <a:rPr lang="ko-KR" altLang="en-US" sz="1200" b="0" i="0" u="none" strike="noStrike" kern="1200" dirty="0" smtClean="0">
                <a:solidFill>
                  <a:schemeClr val="tx1"/>
                </a:solidFill>
                <a:effectLst/>
                <a:latin typeface="+mn-lt"/>
                <a:ea typeface="+mn-ea"/>
                <a:cs typeface="+mn-cs"/>
              </a:rPr>
              <a:t>여기서 </a:t>
            </a:r>
            <a:r>
              <a:rPr lang="en-US" altLang="ko-KR" sz="1200" b="0" i="0" u="none" strike="noStrike" kern="1200" dirty="0" smtClean="0">
                <a:solidFill>
                  <a:schemeClr val="tx1"/>
                </a:solidFill>
                <a:effectLst/>
                <a:latin typeface="+mn-lt"/>
                <a:ea typeface="+mn-ea"/>
                <a:cs typeface="+mn-cs"/>
              </a:rPr>
              <a:t>G</a:t>
            </a:r>
            <a:r>
              <a:rPr lang="ko-KR" altLang="en-US" sz="1200" b="0" i="0" u="none" strike="noStrike" kern="1200" dirty="0" smtClean="0">
                <a:solidFill>
                  <a:schemeClr val="tx1"/>
                </a:solidFill>
                <a:effectLst/>
                <a:latin typeface="+mn-lt"/>
                <a:ea typeface="+mn-ea"/>
                <a:cs typeface="+mn-cs"/>
              </a:rPr>
              <a:t>는 </a:t>
            </a:r>
            <a:r>
              <a:rPr lang="en-US" altLang="ko-KR" sz="1200" b="0" i="0" u="none" strike="noStrike" kern="1200" dirty="0" err="1" smtClean="0">
                <a:solidFill>
                  <a:schemeClr val="tx1"/>
                </a:solidFill>
                <a:effectLst/>
                <a:latin typeface="+mn-lt"/>
                <a:ea typeface="+mn-ea"/>
                <a:cs typeface="+mn-cs"/>
              </a:rPr>
              <a:t>gini</a:t>
            </a:r>
            <a:r>
              <a:rPr lang="en-US" altLang="ko-KR" sz="1200" b="0" i="0" u="none" strike="noStrike" kern="1200" dirty="0" smtClean="0">
                <a:solidFill>
                  <a:schemeClr val="tx1"/>
                </a:solidFill>
                <a:effectLst/>
                <a:latin typeface="+mn-lt"/>
                <a:ea typeface="+mn-ea"/>
                <a:cs typeface="+mn-cs"/>
              </a:rPr>
              <a:t> impurity</a:t>
            </a:r>
            <a:r>
              <a:rPr lang="ko-KR" altLang="en-US" sz="1200" b="0" i="0" u="none" strike="noStrike" kern="1200" dirty="0" smtClean="0">
                <a:solidFill>
                  <a:schemeClr val="tx1"/>
                </a:solidFill>
                <a:effectLst/>
                <a:latin typeface="+mn-lt"/>
                <a:ea typeface="+mn-ea"/>
                <a:cs typeface="+mn-cs"/>
              </a:rPr>
              <a:t>를 나타내며</a:t>
            </a:r>
            <a:r>
              <a:rPr lang="en-US" altLang="ko-KR" sz="1200" b="0" i="0" u="none" strike="noStrike" kern="1200" dirty="0" smtClean="0">
                <a:solidFill>
                  <a:schemeClr val="tx1"/>
                </a:solidFill>
                <a:effectLst/>
                <a:latin typeface="+mn-lt"/>
                <a:ea typeface="+mn-ea"/>
                <a:cs typeface="+mn-cs"/>
              </a:rPr>
              <a:t>, pi</a:t>
            </a:r>
            <a:r>
              <a:rPr lang="ko-KR" altLang="en-US" sz="1200" b="0" i="0" u="none" strike="noStrike" kern="1200" dirty="0" smtClean="0">
                <a:solidFill>
                  <a:schemeClr val="tx1"/>
                </a:solidFill>
                <a:effectLst/>
                <a:latin typeface="+mn-lt"/>
                <a:ea typeface="+mn-ea"/>
                <a:cs typeface="+mn-cs"/>
              </a:rPr>
              <a:t>는 </a:t>
            </a:r>
            <a:r>
              <a:rPr lang="en-US" altLang="ko-KR" sz="1200" b="0" i="0" u="none" strike="noStrike" kern="1200" dirty="0" smtClean="0">
                <a:solidFill>
                  <a:schemeClr val="tx1"/>
                </a:solidFill>
                <a:effectLst/>
                <a:latin typeface="+mn-lt"/>
                <a:ea typeface="+mn-ea"/>
                <a:cs typeface="+mn-cs"/>
              </a:rPr>
              <a:t>label </a:t>
            </a:r>
            <a:r>
              <a:rPr lang="en-US" altLang="ko-KR" sz="1200" b="0" i="0" u="none" strike="noStrike" kern="1200" dirty="0" err="1" smtClean="0">
                <a:solidFill>
                  <a:schemeClr val="tx1"/>
                </a:solidFill>
                <a:effectLst/>
                <a:latin typeface="+mn-lt"/>
                <a:ea typeface="+mn-ea"/>
                <a:cs typeface="+mn-cs"/>
              </a:rPr>
              <a:t>i</a:t>
            </a:r>
            <a:r>
              <a:rPr lang="ko-KR" altLang="en-US" sz="1200" b="0" i="0" u="none" strike="noStrike" kern="1200" dirty="0" smtClean="0">
                <a:solidFill>
                  <a:schemeClr val="tx1"/>
                </a:solidFill>
                <a:effectLst/>
                <a:latin typeface="+mn-lt"/>
                <a:ea typeface="+mn-ea"/>
                <a:cs typeface="+mn-cs"/>
              </a:rPr>
              <a:t>의 노드 </a:t>
            </a:r>
            <a:r>
              <a:rPr lang="en-US" altLang="ko-KR" sz="1200" b="0" i="0" u="none" strike="noStrike" kern="1200" dirty="0" smtClean="0">
                <a:solidFill>
                  <a:schemeClr val="tx1"/>
                </a:solidFill>
                <a:effectLst/>
                <a:latin typeface="+mn-lt"/>
                <a:ea typeface="+mn-ea"/>
                <a:cs typeface="+mn-cs"/>
              </a:rPr>
              <a:t>frequency</a:t>
            </a:r>
            <a:r>
              <a:rPr lang="ko-KR" altLang="en-US" sz="1200" b="0" i="0" u="none" strike="noStrike" kern="1200" dirty="0" smtClean="0">
                <a:solidFill>
                  <a:schemeClr val="tx1"/>
                </a:solidFill>
                <a:effectLst/>
                <a:latin typeface="+mn-lt"/>
                <a:ea typeface="+mn-ea"/>
                <a:cs typeface="+mn-cs"/>
              </a:rPr>
              <a:t>입니다</a:t>
            </a:r>
            <a:r>
              <a:rPr lang="en-US" altLang="ko-KR" sz="1200" b="0" i="0" u="none" strike="noStrike" kern="1200" dirty="0" smtClean="0">
                <a:solidFill>
                  <a:schemeClr val="tx1"/>
                </a:solidFill>
                <a:effectLst/>
                <a:latin typeface="+mn-lt"/>
                <a:ea typeface="+mn-ea"/>
                <a:cs typeface="+mn-cs"/>
              </a:rPr>
              <a:t>. </a:t>
            </a:r>
            <a:r>
              <a:rPr lang="ko-KR" altLang="en-US" sz="1200" b="0" i="0" u="none" strike="noStrike" kern="1200" dirty="0" smtClean="0">
                <a:solidFill>
                  <a:schemeClr val="tx1"/>
                </a:solidFill>
                <a:effectLst/>
                <a:latin typeface="+mn-lt"/>
                <a:ea typeface="+mn-ea"/>
                <a:cs typeface="+mn-cs"/>
              </a:rPr>
              <a:t>바이너리 </a:t>
            </a:r>
            <a:r>
              <a:rPr lang="ko-KR" altLang="en-US" sz="1200" b="0" i="0" u="none" strike="noStrike" kern="1200" dirty="0" err="1" smtClean="0">
                <a:solidFill>
                  <a:schemeClr val="tx1"/>
                </a:solidFill>
                <a:effectLst/>
                <a:latin typeface="+mn-lt"/>
                <a:ea typeface="+mn-ea"/>
                <a:cs typeface="+mn-cs"/>
              </a:rPr>
              <a:t>클래시피케이션의</a:t>
            </a:r>
            <a:r>
              <a:rPr lang="ko-KR" altLang="en-US" sz="1200" b="0" i="0" u="none" strike="noStrike" kern="1200" dirty="0" smtClean="0">
                <a:solidFill>
                  <a:schemeClr val="tx1"/>
                </a:solidFill>
                <a:effectLst/>
                <a:latin typeface="+mn-lt"/>
                <a:ea typeface="+mn-ea"/>
                <a:cs typeface="+mn-cs"/>
              </a:rPr>
              <a:t> 경우 레이블이 </a:t>
            </a:r>
            <a:r>
              <a:rPr lang="en-US" altLang="ko-KR" sz="1200" b="0" i="0" u="none" strike="noStrike" kern="1200" dirty="0" smtClean="0">
                <a:solidFill>
                  <a:schemeClr val="tx1"/>
                </a:solidFill>
                <a:effectLst/>
                <a:latin typeface="+mn-lt"/>
                <a:ea typeface="+mn-ea"/>
                <a:cs typeface="+mn-cs"/>
              </a:rPr>
              <a:t>0</a:t>
            </a:r>
            <a:r>
              <a:rPr lang="ko-KR" altLang="en-US" sz="1200" b="0" i="0" u="none" strike="noStrike" kern="1200" dirty="0" smtClean="0">
                <a:solidFill>
                  <a:schemeClr val="tx1"/>
                </a:solidFill>
                <a:effectLst/>
                <a:latin typeface="+mn-lt"/>
                <a:ea typeface="+mn-ea"/>
                <a:cs typeface="+mn-cs"/>
              </a:rPr>
              <a:t>과 </a:t>
            </a:r>
            <a:r>
              <a:rPr lang="en-US" altLang="ko-KR" sz="1200" b="0" i="0" u="none" strike="noStrike" kern="1200" dirty="0" smtClean="0">
                <a:solidFill>
                  <a:schemeClr val="tx1"/>
                </a:solidFill>
                <a:effectLst/>
                <a:latin typeface="+mn-lt"/>
                <a:ea typeface="+mn-ea"/>
                <a:cs typeface="+mn-cs"/>
              </a:rPr>
              <a:t>1</a:t>
            </a:r>
            <a:r>
              <a:rPr lang="ko-KR" altLang="en-US" sz="1200" b="0" i="0" u="none" strike="noStrike" kern="1200" dirty="0" smtClean="0">
                <a:solidFill>
                  <a:schemeClr val="tx1"/>
                </a:solidFill>
                <a:effectLst/>
                <a:latin typeface="+mn-lt"/>
                <a:ea typeface="+mn-ea"/>
                <a:cs typeface="+mn-cs"/>
              </a:rPr>
              <a:t>로 두 개 이므로 </a:t>
            </a:r>
            <a:r>
              <a:rPr lang="en-US" altLang="ko-KR" sz="1200" b="0" i="0" u="none" strike="noStrike" kern="1200" dirty="0" smtClean="0">
                <a:solidFill>
                  <a:schemeClr val="tx1"/>
                </a:solidFill>
                <a:effectLst/>
                <a:latin typeface="+mn-lt"/>
                <a:ea typeface="+mn-ea"/>
                <a:cs typeface="+mn-cs"/>
              </a:rPr>
              <a:t>C</a:t>
            </a:r>
            <a:r>
              <a:rPr lang="ko-KR" altLang="en-US" sz="1200" b="0" i="0" u="none" strike="noStrike" kern="1200" dirty="0" smtClean="0">
                <a:solidFill>
                  <a:schemeClr val="tx1"/>
                </a:solidFill>
                <a:effectLst/>
                <a:latin typeface="+mn-lt"/>
                <a:ea typeface="+mn-ea"/>
                <a:cs typeface="+mn-cs"/>
              </a:rPr>
              <a:t>는 </a:t>
            </a:r>
            <a:r>
              <a:rPr lang="en-US" altLang="ko-KR" sz="1200" b="0" i="0" u="none" strike="noStrike" kern="1200" dirty="0" smtClean="0">
                <a:solidFill>
                  <a:schemeClr val="tx1"/>
                </a:solidFill>
                <a:effectLst/>
                <a:latin typeface="+mn-lt"/>
                <a:ea typeface="+mn-ea"/>
                <a:cs typeface="+mn-cs"/>
              </a:rPr>
              <a:t>2</a:t>
            </a:r>
            <a:r>
              <a:rPr lang="ko-KR" altLang="en-US" sz="1200" b="0" i="0" u="none" strike="noStrike" kern="1200" dirty="0" smtClean="0">
                <a:solidFill>
                  <a:schemeClr val="tx1"/>
                </a:solidFill>
                <a:effectLst/>
                <a:latin typeface="+mn-lt"/>
                <a:ea typeface="+mn-ea"/>
                <a:cs typeface="+mn-cs"/>
              </a:rPr>
              <a:t>로 설정되었습니다</a:t>
            </a:r>
            <a:r>
              <a:rPr lang="en-US" altLang="ko-KR" sz="1200" b="0" i="0" u="none" strike="noStrike" kern="1200" dirty="0" smtClean="0">
                <a:solidFill>
                  <a:schemeClr val="tx1"/>
                </a:solidFill>
                <a:effectLst/>
                <a:latin typeface="+mn-lt"/>
                <a:ea typeface="+mn-ea"/>
                <a:cs typeface="+mn-cs"/>
              </a:rPr>
              <a:t>. </a:t>
            </a:r>
            <a:r>
              <a:rPr lang="ko-KR" altLang="en-US" sz="1200" b="0" i="0" u="none" strike="noStrike" kern="1200" dirty="0" smtClean="0">
                <a:solidFill>
                  <a:schemeClr val="tx1"/>
                </a:solidFill>
                <a:effectLst/>
                <a:latin typeface="+mn-lt"/>
                <a:ea typeface="+mn-ea"/>
                <a:cs typeface="+mn-cs"/>
              </a:rPr>
              <a:t>해당 노드에서 샘플들이 각 레이블 별로 균등하게 분포되어 있을 경우 </a:t>
            </a:r>
            <a:r>
              <a:rPr lang="en-US" altLang="ko-KR" sz="1200" b="0" i="0" u="none" strike="noStrike" kern="1200" dirty="0" err="1" smtClean="0">
                <a:solidFill>
                  <a:schemeClr val="tx1"/>
                </a:solidFill>
                <a:effectLst/>
                <a:latin typeface="+mn-lt"/>
                <a:ea typeface="+mn-ea"/>
                <a:cs typeface="+mn-cs"/>
              </a:rPr>
              <a:t>gini</a:t>
            </a:r>
            <a:r>
              <a:rPr lang="en-US" altLang="ko-KR" sz="1200" b="0" i="0" u="none" strike="noStrike" kern="1200" dirty="0" smtClean="0">
                <a:solidFill>
                  <a:schemeClr val="tx1"/>
                </a:solidFill>
                <a:effectLst/>
                <a:latin typeface="+mn-lt"/>
                <a:ea typeface="+mn-ea"/>
                <a:cs typeface="+mn-cs"/>
              </a:rPr>
              <a:t> impurity</a:t>
            </a:r>
            <a:r>
              <a:rPr lang="ko-KR" altLang="en-US" sz="1200" b="0" i="0" u="none" strike="noStrike" kern="1200" dirty="0" smtClean="0">
                <a:solidFill>
                  <a:schemeClr val="tx1"/>
                </a:solidFill>
                <a:effectLst/>
                <a:latin typeface="+mn-lt"/>
                <a:ea typeface="+mn-ea"/>
                <a:cs typeface="+mn-cs"/>
              </a:rPr>
              <a:t>가</a:t>
            </a:r>
            <a:r>
              <a:rPr lang="ko-KR" altLang="en-US" sz="1200" b="0" i="0" u="none" strike="noStrike" kern="1200" baseline="0" dirty="0" smtClean="0">
                <a:solidFill>
                  <a:schemeClr val="tx1"/>
                </a:solidFill>
                <a:effectLst/>
                <a:latin typeface="+mn-lt"/>
                <a:ea typeface="+mn-ea"/>
                <a:cs typeface="+mn-cs"/>
              </a:rPr>
              <a:t> 높아지게 되는데</a:t>
            </a:r>
            <a:r>
              <a:rPr lang="en-US" altLang="ko-KR" sz="1200" b="0" i="0" u="none" strike="noStrike" kern="1200" baseline="0" dirty="0" smtClean="0">
                <a:solidFill>
                  <a:schemeClr val="tx1"/>
                </a:solidFill>
                <a:effectLst/>
                <a:latin typeface="+mn-lt"/>
                <a:ea typeface="+mn-ea"/>
                <a:cs typeface="+mn-cs"/>
              </a:rPr>
              <a:t>, </a:t>
            </a:r>
            <a:r>
              <a:rPr lang="ko-KR" altLang="en-US" sz="1200" b="0" i="0" u="none" strike="noStrike" kern="1200" baseline="0" dirty="0" smtClean="0">
                <a:solidFill>
                  <a:schemeClr val="tx1"/>
                </a:solidFill>
                <a:effectLst/>
                <a:latin typeface="+mn-lt"/>
                <a:ea typeface="+mn-ea"/>
                <a:cs typeface="+mn-cs"/>
              </a:rPr>
              <a:t>분류 시에는 이것이 낮아지는 쪽으로 분기하게 됩니다</a:t>
            </a:r>
            <a:r>
              <a:rPr lang="en-US" altLang="ko-KR" sz="1200" b="0" i="0" u="none" strike="noStrike" kern="1200" baseline="0" dirty="0" smtClean="0">
                <a:solidFill>
                  <a:schemeClr val="tx1"/>
                </a:solidFill>
                <a:effectLst/>
                <a:latin typeface="+mn-lt"/>
                <a:ea typeface="+mn-ea"/>
                <a:cs typeface="+mn-cs"/>
              </a:rPr>
              <a:t>.</a:t>
            </a:r>
            <a:endParaRPr lang="ko-KR" altLang="en-US" sz="1200" b="0" i="0" u="none" strike="noStrike"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a:t>
            </a:fld>
            <a:endParaRPr lang="ko-KR" altLang="en-US"/>
          </a:p>
        </p:txBody>
      </p:sp>
    </p:spTree>
    <p:extLst>
      <p:ext uri="{BB962C8B-B14F-4D97-AF65-F5344CB8AC3E}">
        <p14:creationId xmlns:p14="http://schemas.microsoft.com/office/powerpoint/2010/main" val="1283244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이러한 지니 </a:t>
            </a:r>
            <a:r>
              <a:rPr lang="ko-KR" altLang="en-US" baseline="0" dirty="0" err="1" smtClean="0"/>
              <a:t>임퓨리티를</a:t>
            </a:r>
            <a:r>
              <a:rPr lang="ko-KR" altLang="en-US" baseline="0" dirty="0" smtClean="0"/>
              <a:t> 바탕으로 </a:t>
            </a:r>
            <a:r>
              <a:rPr lang="en-US" altLang="ko-KR" baseline="0" dirty="0" smtClean="0"/>
              <a:t>information gain</a:t>
            </a:r>
            <a:r>
              <a:rPr lang="ko-KR" altLang="en-US" baseline="0" dirty="0" smtClean="0"/>
              <a:t>을 최대화 하는 방식으로 분기를 진행하는데</a:t>
            </a:r>
            <a:r>
              <a:rPr lang="en-US" altLang="ko-KR" baseline="0" dirty="0" smtClean="0"/>
              <a:t>, information gain</a:t>
            </a:r>
            <a:r>
              <a:rPr lang="ko-KR" altLang="en-US" baseline="0" dirty="0" smtClean="0"/>
              <a:t>이란 </a:t>
            </a:r>
            <a:r>
              <a:rPr lang="ko-KR" altLang="en-US" baseline="0" dirty="0" err="1" smtClean="0"/>
              <a:t>디시젼</a:t>
            </a:r>
            <a:r>
              <a:rPr lang="ko-KR" altLang="en-US" baseline="0" dirty="0" smtClean="0"/>
              <a:t> 트리가 특정 </a:t>
            </a:r>
            <a:r>
              <a:rPr lang="ko-KR" altLang="en-US" baseline="0" dirty="0" err="1" smtClean="0"/>
              <a:t>피쳐로</a:t>
            </a:r>
            <a:r>
              <a:rPr lang="ko-KR" altLang="en-US" baseline="0" dirty="0" smtClean="0"/>
              <a:t> 분기함으로써 얻는 성능적 이득을 총칭합니다</a:t>
            </a:r>
            <a:r>
              <a:rPr lang="en-US" altLang="ko-KR" baseline="0" dirty="0" smtClean="0"/>
              <a:t>.</a:t>
            </a:r>
          </a:p>
          <a:p>
            <a:r>
              <a:rPr lang="ko-KR" altLang="en-US" baseline="0" dirty="0" smtClean="0"/>
              <a:t>해당 수식은 이와 같으며 현재 노드의 </a:t>
            </a:r>
            <a:r>
              <a:rPr lang="en-US" altLang="ko-KR" baseline="0" dirty="0" err="1" smtClean="0"/>
              <a:t>gini</a:t>
            </a:r>
            <a:r>
              <a:rPr lang="en-US" altLang="ko-KR" baseline="0" dirty="0" smtClean="0"/>
              <a:t> impurity</a:t>
            </a:r>
            <a:r>
              <a:rPr lang="ko-KR" altLang="en-US" baseline="0" dirty="0" smtClean="0"/>
              <a:t>에서 자식 노드의 </a:t>
            </a:r>
            <a:r>
              <a:rPr lang="en-US" altLang="ko-KR" baseline="0" dirty="0" err="1" smtClean="0"/>
              <a:t>gini</a:t>
            </a:r>
            <a:r>
              <a:rPr lang="en-US" altLang="ko-KR" baseline="0" dirty="0" smtClean="0"/>
              <a:t> impurity</a:t>
            </a:r>
            <a:r>
              <a:rPr lang="ko-KR" altLang="en-US" baseline="0" dirty="0" smtClean="0"/>
              <a:t>를 샘플 수의 비율만큼 가중치를 곱해서 뺀 값이 됩니다</a:t>
            </a:r>
            <a:r>
              <a:rPr lang="en-US" altLang="ko-KR" baseline="0" dirty="0" smtClean="0"/>
              <a:t>.</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16</a:t>
            </a:fld>
            <a:endParaRPr lang="ko-KR" altLang="en-US"/>
          </a:p>
        </p:txBody>
      </p:sp>
    </p:spTree>
    <p:extLst>
      <p:ext uri="{BB962C8B-B14F-4D97-AF65-F5344CB8AC3E}">
        <p14:creationId xmlns:p14="http://schemas.microsoft.com/office/powerpoint/2010/main" val="1885796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이제 </a:t>
            </a:r>
            <a:r>
              <a:rPr lang="en-US" altLang="ko-KR" baseline="0" dirty="0" err="1" smtClean="0"/>
              <a:t>i</a:t>
            </a:r>
            <a:r>
              <a:rPr lang="ko-KR" altLang="en-US" baseline="0" dirty="0" smtClean="0"/>
              <a:t>번째 </a:t>
            </a:r>
            <a:r>
              <a:rPr lang="ko-KR" altLang="en-US" baseline="0" dirty="0" err="1" smtClean="0"/>
              <a:t>피쳐의</a:t>
            </a:r>
            <a:r>
              <a:rPr lang="ko-KR" altLang="en-US" baseline="0" dirty="0" smtClean="0"/>
              <a:t> </a:t>
            </a:r>
            <a:r>
              <a:rPr lang="en-US" altLang="ko-KR" baseline="0" dirty="0" smtClean="0"/>
              <a:t>importance I(fi)</a:t>
            </a:r>
            <a:r>
              <a:rPr lang="ko-KR" altLang="en-US" baseline="0" dirty="0" smtClean="0"/>
              <a:t>를 계산할 수 있는데</a:t>
            </a:r>
            <a:r>
              <a:rPr lang="en-US" altLang="ko-KR" baseline="0" dirty="0" smtClean="0"/>
              <a:t>, </a:t>
            </a:r>
            <a:r>
              <a:rPr lang="ko-KR" altLang="en-US" baseline="0" dirty="0" smtClean="0"/>
              <a:t>이는 수식과 같이 전체 노드의 </a:t>
            </a:r>
            <a:r>
              <a:rPr lang="en-US" altLang="ko-KR" baseline="0" dirty="0" smtClean="0"/>
              <a:t>importance gain</a:t>
            </a:r>
            <a:r>
              <a:rPr lang="ko-KR" altLang="en-US" baseline="0" dirty="0" smtClean="0"/>
              <a:t>의 총합에서 </a:t>
            </a:r>
            <a:r>
              <a:rPr lang="en-US" altLang="ko-KR" baseline="0" dirty="0" smtClean="0"/>
              <a:t>fi</a:t>
            </a:r>
            <a:r>
              <a:rPr lang="ko-KR" altLang="en-US" baseline="0" dirty="0" smtClean="0"/>
              <a:t>에 의해 분기된 모든 노드의 </a:t>
            </a:r>
            <a:r>
              <a:rPr lang="en-US" altLang="ko-KR" baseline="0" dirty="0" smtClean="0"/>
              <a:t>importance gain</a:t>
            </a:r>
            <a:r>
              <a:rPr lang="ko-KR" altLang="en-US" baseline="0" dirty="0" smtClean="0"/>
              <a:t>의 비율로 정의됩니다</a:t>
            </a:r>
            <a:r>
              <a:rPr lang="en-US" altLang="ko-KR" baseline="0" dirty="0" smtClean="0"/>
              <a:t>.</a:t>
            </a:r>
            <a:r>
              <a:rPr lang="ko-KR" altLang="en-US" baseline="0" dirty="0" smtClean="0"/>
              <a:t> </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a:t>
            </a:fld>
            <a:endParaRPr lang="ko-KR" altLang="en-US"/>
          </a:p>
        </p:txBody>
      </p:sp>
    </p:spTree>
    <p:extLst>
      <p:ext uri="{BB962C8B-B14F-4D97-AF65-F5344CB8AC3E}">
        <p14:creationId xmlns:p14="http://schemas.microsoft.com/office/powerpoint/2010/main" val="1966000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이는 다시 모든 </a:t>
            </a:r>
            <a:r>
              <a:rPr lang="ko-KR" altLang="en-US" baseline="0" dirty="0" err="1" smtClean="0"/>
              <a:t>피쳐의</a:t>
            </a:r>
            <a:r>
              <a:rPr lang="ko-KR" altLang="en-US" baseline="0" dirty="0" smtClean="0"/>
              <a:t> </a:t>
            </a:r>
            <a:r>
              <a:rPr lang="en-US" altLang="ko-KR" baseline="0" dirty="0" smtClean="0"/>
              <a:t>importance </a:t>
            </a:r>
            <a:r>
              <a:rPr lang="ko-KR" altLang="en-US" baseline="0" dirty="0" smtClean="0"/>
              <a:t>합으로 나누어져 </a:t>
            </a:r>
            <a:r>
              <a:rPr lang="en-US" altLang="ko-KR" baseline="0" dirty="0" smtClean="0"/>
              <a:t>normalize </a:t>
            </a:r>
            <a:r>
              <a:rPr lang="ko-KR" altLang="en-US" baseline="0" dirty="0" smtClean="0"/>
              <a:t>되게 됩니다</a:t>
            </a:r>
            <a:r>
              <a:rPr lang="en-US" altLang="ko-KR" baseline="0" dirty="0" smtClean="0"/>
              <a:t>.</a:t>
            </a:r>
          </a:p>
          <a:p>
            <a:r>
              <a:rPr lang="ko-KR" altLang="en-US" baseline="0" dirty="0" smtClean="0"/>
              <a:t>이와 같은 기법을 </a:t>
            </a:r>
            <a:r>
              <a:rPr lang="en-US" altLang="ko-KR" baseline="0" dirty="0" smtClean="0"/>
              <a:t>Mean Decrease in Impurity</a:t>
            </a:r>
            <a:r>
              <a:rPr lang="ko-KR" altLang="en-US" baseline="0" dirty="0" smtClean="0"/>
              <a:t> 방법이라고 합니다</a:t>
            </a:r>
            <a:r>
              <a:rPr lang="en-US" altLang="ko-KR" baseline="0" dirty="0" smtClean="0"/>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i="0" u="none" strike="noStrike" kern="1200" dirty="0" smtClean="0">
                <a:solidFill>
                  <a:schemeClr val="tx1"/>
                </a:solidFill>
                <a:effectLst/>
                <a:latin typeface="+mn-lt"/>
                <a:ea typeface="+mn-ea"/>
                <a:cs typeface="+mn-cs"/>
              </a:rPr>
              <a:t>이러한 방식을 사용하면 각 </a:t>
            </a:r>
            <a:r>
              <a:rPr lang="en-US" altLang="ko-KR" sz="1200" b="0" i="0" u="none" strike="noStrike" kern="1200" dirty="0" smtClean="0">
                <a:solidFill>
                  <a:schemeClr val="tx1"/>
                </a:solidFill>
                <a:effectLst/>
                <a:latin typeface="+mn-lt"/>
                <a:ea typeface="+mn-ea"/>
                <a:cs typeface="+mn-cs"/>
              </a:rPr>
              <a:t>Feature</a:t>
            </a:r>
            <a:r>
              <a:rPr lang="ko-KR" altLang="en-US" sz="1200" b="0" i="0" u="none" strike="noStrike" kern="1200" dirty="0" smtClean="0">
                <a:solidFill>
                  <a:schemeClr val="tx1"/>
                </a:solidFill>
                <a:effectLst/>
                <a:latin typeface="+mn-lt"/>
                <a:ea typeface="+mn-ea"/>
                <a:cs typeface="+mn-cs"/>
              </a:rPr>
              <a:t>가 </a:t>
            </a:r>
            <a:r>
              <a:rPr lang="en-US" altLang="ko-KR" sz="1200" b="0" i="0" u="none" strike="noStrike" kern="1200" dirty="0" smtClean="0">
                <a:solidFill>
                  <a:schemeClr val="tx1"/>
                </a:solidFill>
                <a:effectLst/>
                <a:latin typeface="+mn-lt"/>
                <a:ea typeface="+mn-ea"/>
                <a:cs typeface="+mn-cs"/>
              </a:rPr>
              <a:t>Target</a:t>
            </a:r>
            <a:r>
              <a:rPr lang="ko-KR" altLang="en-US" sz="1200" b="0" i="0" u="none" strike="noStrike" kern="1200" dirty="0" smtClean="0">
                <a:solidFill>
                  <a:schemeClr val="tx1"/>
                </a:solidFill>
                <a:effectLst/>
                <a:latin typeface="+mn-lt"/>
                <a:ea typeface="+mn-ea"/>
                <a:cs typeface="+mn-cs"/>
              </a:rPr>
              <a:t>에 주는 영향을 고려한 </a:t>
            </a:r>
            <a:r>
              <a:rPr lang="en-US" altLang="ko-KR" sz="1200" b="0" i="0" u="none" strike="noStrike" kern="1200" dirty="0" smtClean="0">
                <a:solidFill>
                  <a:schemeClr val="tx1"/>
                </a:solidFill>
                <a:effectLst/>
                <a:latin typeface="+mn-lt"/>
                <a:ea typeface="+mn-ea"/>
                <a:cs typeface="+mn-cs"/>
              </a:rPr>
              <a:t>Feature </a:t>
            </a:r>
            <a:r>
              <a:rPr lang="ko-KR" altLang="en-US" sz="1200" b="0" i="0" u="none" strike="noStrike" kern="1200" dirty="0" smtClean="0">
                <a:solidFill>
                  <a:schemeClr val="tx1"/>
                </a:solidFill>
                <a:effectLst/>
                <a:latin typeface="+mn-lt"/>
                <a:ea typeface="+mn-ea"/>
                <a:cs typeface="+mn-cs"/>
              </a:rPr>
              <a:t>각각의 </a:t>
            </a:r>
            <a:r>
              <a:rPr lang="en-US" altLang="ko-KR" sz="1200" b="0" i="0" u="none" strike="noStrike" kern="1200" dirty="0" smtClean="0">
                <a:solidFill>
                  <a:schemeClr val="tx1"/>
                </a:solidFill>
                <a:effectLst/>
                <a:latin typeface="+mn-lt"/>
                <a:ea typeface="+mn-ea"/>
                <a:cs typeface="+mn-cs"/>
              </a:rPr>
              <a:t>importance</a:t>
            </a:r>
            <a:r>
              <a:rPr lang="ko-KR" altLang="en-US" sz="1200" b="0" i="0" u="none" strike="noStrike" kern="1200" dirty="0" smtClean="0">
                <a:solidFill>
                  <a:schemeClr val="tx1"/>
                </a:solidFill>
                <a:effectLst/>
                <a:latin typeface="+mn-lt"/>
                <a:ea typeface="+mn-ea"/>
                <a:cs typeface="+mn-cs"/>
              </a:rPr>
              <a:t>를 확인할 수 </a:t>
            </a:r>
            <a:r>
              <a:rPr lang="ko-KR" altLang="en-US" sz="1200" b="0" i="0" u="none" strike="noStrike" kern="1200" dirty="0" err="1" smtClean="0">
                <a:solidFill>
                  <a:schemeClr val="tx1"/>
                </a:solidFill>
                <a:effectLst/>
                <a:latin typeface="+mn-lt"/>
                <a:ea typeface="+mn-ea"/>
                <a:cs typeface="+mn-cs"/>
              </a:rPr>
              <a:t>있습니다다</a:t>
            </a:r>
            <a:r>
              <a:rPr lang="en-US" altLang="ko-KR" sz="1200" b="0" i="0" u="none" strike="noStrike" kern="1200" dirty="0" smtClean="0">
                <a:solidFill>
                  <a:schemeClr val="tx1"/>
                </a:solidFill>
                <a:effectLst/>
                <a:latin typeface="+mn-lt"/>
                <a:ea typeface="+mn-ea"/>
                <a:cs typeface="+mn-cs"/>
              </a:rPr>
              <a:t>. </a:t>
            </a:r>
            <a:r>
              <a:rPr lang="ko-KR" altLang="en-US" sz="1200" b="0" i="0" u="none" strike="noStrike" kern="1200" dirty="0" smtClean="0">
                <a:solidFill>
                  <a:schemeClr val="tx1"/>
                </a:solidFill>
                <a:effectLst/>
                <a:latin typeface="+mn-lt"/>
                <a:ea typeface="+mn-ea"/>
                <a:cs typeface="+mn-cs"/>
              </a:rPr>
              <a:t>하지만 이 방법에는 문제가 있는데</a:t>
            </a:r>
            <a:r>
              <a:rPr lang="en-US" altLang="ko-KR" sz="1200" b="0" i="0" u="none" strike="noStrike" kern="1200" dirty="0" smtClean="0">
                <a:solidFill>
                  <a:schemeClr val="tx1"/>
                </a:solidFill>
                <a:effectLst/>
                <a:latin typeface="+mn-lt"/>
                <a:ea typeface="+mn-ea"/>
                <a:cs typeface="+mn-cs"/>
              </a:rPr>
              <a:t>, MDI </a:t>
            </a:r>
            <a:r>
              <a:rPr lang="ko-KR" altLang="en-US" sz="1200" b="0" i="0" u="none" strike="noStrike" kern="1200" dirty="0" smtClean="0">
                <a:solidFill>
                  <a:schemeClr val="tx1"/>
                </a:solidFill>
                <a:effectLst/>
                <a:latin typeface="+mn-lt"/>
                <a:ea typeface="+mn-ea"/>
                <a:cs typeface="+mn-cs"/>
              </a:rPr>
              <a:t>기반의 </a:t>
            </a:r>
            <a:r>
              <a:rPr lang="en-US" altLang="ko-KR" sz="1200" b="0" i="0" u="none" strike="noStrike" kern="1200" dirty="0" smtClean="0">
                <a:solidFill>
                  <a:schemeClr val="tx1"/>
                </a:solidFill>
                <a:effectLst/>
                <a:latin typeface="+mn-lt"/>
                <a:ea typeface="+mn-ea"/>
                <a:cs typeface="+mn-cs"/>
              </a:rPr>
              <a:t>feature </a:t>
            </a:r>
            <a:r>
              <a:rPr lang="en-US" altLang="ko-KR" sz="1200" b="0" i="0" u="none" strike="noStrike" kern="1200" dirty="0" err="1" smtClean="0">
                <a:solidFill>
                  <a:schemeClr val="tx1"/>
                </a:solidFill>
                <a:effectLst/>
                <a:latin typeface="+mn-lt"/>
                <a:ea typeface="+mn-ea"/>
                <a:cs typeface="+mn-cs"/>
              </a:rPr>
              <a:t>importanc</a:t>
            </a:r>
            <a:r>
              <a:rPr lang="ko-KR" altLang="en-US" sz="1200" b="0" i="0" u="none" strike="noStrike" kern="1200" dirty="0" smtClean="0">
                <a:solidFill>
                  <a:schemeClr val="tx1"/>
                </a:solidFill>
                <a:effectLst/>
                <a:latin typeface="+mn-lt"/>
                <a:ea typeface="+mn-ea"/>
                <a:cs typeface="+mn-cs"/>
              </a:rPr>
              <a:t>는 기본적으로 </a:t>
            </a:r>
            <a:r>
              <a:rPr lang="ko-KR" altLang="en-US" sz="1200" b="0" i="0" u="none" strike="noStrike" kern="1200" dirty="0" err="1" smtClean="0">
                <a:solidFill>
                  <a:schemeClr val="tx1"/>
                </a:solidFill>
                <a:effectLst/>
                <a:latin typeface="+mn-lt"/>
                <a:ea typeface="+mn-ea"/>
                <a:cs typeface="+mn-cs"/>
              </a:rPr>
              <a:t>연속형</a:t>
            </a:r>
            <a:r>
              <a:rPr lang="ko-KR" altLang="en-US" sz="1200" b="0" i="0" u="none" strike="noStrike" kern="1200" dirty="0" smtClean="0">
                <a:solidFill>
                  <a:schemeClr val="tx1"/>
                </a:solidFill>
                <a:effectLst/>
                <a:latin typeface="+mn-lt"/>
                <a:ea typeface="+mn-ea"/>
                <a:cs typeface="+mn-cs"/>
              </a:rPr>
              <a:t> 변수나 많은 범주를 가진</a:t>
            </a:r>
            <a:r>
              <a:rPr lang="en-US" altLang="ko-KR" sz="1200" b="0" i="0" u="none" strike="noStrike" kern="1200" dirty="0" smtClean="0">
                <a:solidFill>
                  <a:schemeClr val="tx1"/>
                </a:solidFill>
                <a:effectLst/>
                <a:latin typeface="+mn-lt"/>
                <a:ea typeface="+mn-ea"/>
                <a:cs typeface="+mn-cs"/>
              </a:rPr>
              <a:t>(high-cardinality) </a:t>
            </a:r>
            <a:r>
              <a:rPr lang="ko-KR" altLang="en-US" sz="1200" b="0" i="0" u="none" strike="noStrike" kern="1200" dirty="0" smtClean="0">
                <a:solidFill>
                  <a:schemeClr val="tx1"/>
                </a:solidFill>
                <a:effectLst/>
                <a:latin typeface="+mn-lt"/>
                <a:ea typeface="+mn-ea"/>
                <a:cs typeface="+mn-cs"/>
              </a:rPr>
              <a:t>변수의 </a:t>
            </a:r>
            <a:r>
              <a:rPr lang="en-US" altLang="ko-KR" sz="1200" b="0" i="0" u="none" strike="noStrike" kern="1200" dirty="0" err="1" smtClean="0">
                <a:solidFill>
                  <a:schemeClr val="tx1"/>
                </a:solidFill>
                <a:effectLst/>
                <a:latin typeface="+mn-lt"/>
                <a:ea typeface="+mn-ea"/>
                <a:cs typeface="+mn-cs"/>
              </a:rPr>
              <a:t>importanc</a:t>
            </a:r>
            <a:r>
              <a:rPr lang="ko-KR" altLang="en-US" sz="1200" b="0" i="0" u="none" strike="noStrike" kern="1200" dirty="0" smtClean="0">
                <a:solidFill>
                  <a:schemeClr val="tx1"/>
                </a:solidFill>
                <a:effectLst/>
                <a:latin typeface="+mn-lt"/>
                <a:ea typeface="+mn-ea"/>
                <a:cs typeface="+mn-cs"/>
              </a:rPr>
              <a:t>를 과대평가하는 경향이 있다는 점입니다</a:t>
            </a:r>
            <a:r>
              <a:rPr lang="en-US" altLang="ko-KR" sz="1200" b="0" i="0" u="none" strike="noStrike" kern="1200" dirty="0" smtClean="0">
                <a:solidFill>
                  <a:schemeClr val="tx1"/>
                </a:solidFill>
                <a:effectLst/>
                <a:latin typeface="+mn-lt"/>
                <a:ea typeface="+mn-ea"/>
                <a:cs typeface="+mn-cs"/>
              </a:rPr>
              <a:t>. </a:t>
            </a:r>
            <a:r>
              <a:rPr lang="ko-KR" altLang="en-US" sz="1200" b="0" i="0" u="none" strike="noStrike" kern="1200" dirty="0" smtClean="0">
                <a:solidFill>
                  <a:schemeClr val="tx1"/>
                </a:solidFill>
                <a:effectLst/>
                <a:latin typeface="+mn-lt"/>
                <a:ea typeface="+mn-ea"/>
                <a:cs typeface="+mn-cs"/>
              </a:rPr>
              <a:t>이는 분기에 따른 실제 </a:t>
            </a:r>
            <a:r>
              <a:rPr lang="en-US" altLang="ko-KR" sz="1200" b="0" i="0" u="none" strike="noStrike" kern="1200" dirty="0" smtClean="0">
                <a:solidFill>
                  <a:schemeClr val="tx1"/>
                </a:solidFill>
                <a:effectLst/>
                <a:latin typeface="+mn-lt"/>
                <a:ea typeface="+mn-ea"/>
                <a:cs typeface="+mn-cs"/>
              </a:rPr>
              <a:t>importance gain </a:t>
            </a:r>
            <a:r>
              <a:rPr lang="ko-KR" altLang="en-US" sz="1200" b="0" i="0" u="none" strike="noStrike" kern="1200" dirty="0" smtClean="0">
                <a:solidFill>
                  <a:schemeClr val="tx1"/>
                </a:solidFill>
                <a:effectLst/>
                <a:latin typeface="+mn-lt"/>
                <a:ea typeface="+mn-ea"/>
                <a:cs typeface="+mn-cs"/>
              </a:rPr>
              <a:t>자체는 적더라도 이러한 변수로 노드 분기 자체가 많아지면 상대적인 </a:t>
            </a:r>
            <a:r>
              <a:rPr lang="en-US" altLang="ko-KR" sz="1200" b="0" i="0" u="none" strike="noStrike" kern="1200" dirty="0" err="1" smtClean="0">
                <a:solidFill>
                  <a:schemeClr val="tx1"/>
                </a:solidFill>
                <a:effectLst/>
                <a:latin typeface="+mn-lt"/>
                <a:ea typeface="+mn-ea"/>
                <a:cs typeface="+mn-cs"/>
              </a:rPr>
              <a:t>importanc</a:t>
            </a:r>
            <a:r>
              <a:rPr lang="ko-KR" altLang="en-US" sz="1200" b="0" i="0" u="none" strike="noStrike" kern="1200" dirty="0" smtClean="0">
                <a:solidFill>
                  <a:schemeClr val="tx1"/>
                </a:solidFill>
                <a:effectLst/>
                <a:latin typeface="+mn-lt"/>
                <a:ea typeface="+mn-ea"/>
                <a:cs typeface="+mn-cs"/>
              </a:rPr>
              <a:t>가 증가하게 되어 노드 분기의 기준이 될 기회가 많기 때문인데</a:t>
            </a:r>
            <a:r>
              <a:rPr lang="en-US" altLang="ko-KR" sz="1200" b="0" i="0" u="none" strike="noStrike" kern="1200" dirty="0" smtClean="0">
                <a:solidFill>
                  <a:schemeClr val="tx1"/>
                </a:solidFill>
                <a:effectLst/>
                <a:latin typeface="+mn-lt"/>
                <a:ea typeface="+mn-ea"/>
                <a:cs typeface="+mn-cs"/>
              </a:rPr>
              <a:t> </a:t>
            </a:r>
            <a:r>
              <a:rPr lang="ko-KR" altLang="en-US" sz="1200" b="0" i="0" u="none" strike="noStrike" kern="1200" dirty="0" err="1" smtClean="0">
                <a:solidFill>
                  <a:schemeClr val="tx1"/>
                </a:solidFill>
                <a:effectLst/>
                <a:latin typeface="+mn-lt"/>
                <a:ea typeface="+mn-ea"/>
                <a:cs typeface="+mn-cs"/>
              </a:rPr>
              <a:t>수치형</a:t>
            </a:r>
            <a:r>
              <a:rPr lang="ko-KR" altLang="en-US" sz="1200" b="0" i="0" u="none" strike="noStrike" kern="1200" dirty="0" smtClean="0">
                <a:solidFill>
                  <a:schemeClr val="tx1"/>
                </a:solidFill>
                <a:effectLst/>
                <a:latin typeface="+mn-lt"/>
                <a:ea typeface="+mn-ea"/>
                <a:cs typeface="+mn-cs"/>
              </a:rPr>
              <a:t> 변수를 </a:t>
            </a:r>
            <a:r>
              <a:rPr lang="en-US" altLang="ko-KR" sz="1200" b="0" i="0" u="none" strike="noStrike" kern="1200" dirty="0" smtClean="0">
                <a:solidFill>
                  <a:schemeClr val="tx1"/>
                </a:solidFill>
                <a:effectLst/>
                <a:latin typeface="+mn-lt"/>
                <a:ea typeface="+mn-ea"/>
                <a:cs typeface="+mn-cs"/>
              </a:rPr>
              <a:t>normalize</a:t>
            </a:r>
            <a:r>
              <a:rPr lang="ko-KR" altLang="en-US" sz="1200" b="0" i="0" u="none" strike="noStrike" kern="1200" dirty="0" smtClean="0">
                <a:solidFill>
                  <a:schemeClr val="tx1"/>
                </a:solidFill>
                <a:effectLst/>
                <a:latin typeface="+mn-lt"/>
                <a:ea typeface="+mn-ea"/>
                <a:cs typeface="+mn-cs"/>
              </a:rPr>
              <a:t>하고 </a:t>
            </a:r>
            <a:r>
              <a:rPr lang="ko-KR" altLang="en-US" sz="1200" b="0" i="0" u="none" strike="noStrike" kern="1200" dirty="0" err="1" smtClean="0">
                <a:solidFill>
                  <a:schemeClr val="tx1"/>
                </a:solidFill>
                <a:effectLst/>
                <a:latin typeface="+mn-lt"/>
                <a:ea typeface="+mn-ea"/>
                <a:cs typeface="+mn-cs"/>
              </a:rPr>
              <a:t>범주형의</a:t>
            </a:r>
            <a:r>
              <a:rPr lang="ko-KR" altLang="en-US" sz="1200" b="0" i="0" u="none" strike="noStrike" kern="1200" dirty="0" smtClean="0">
                <a:solidFill>
                  <a:schemeClr val="tx1"/>
                </a:solidFill>
                <a:effectLst/>
                <a:latin typeface="+mn-lt"/>
                <a:ea typeface="+mn-ea"/>
                <a:cs typeface="+mn-cs"/>
              </a:rPr>
              <a:t> 범주를 줄이는 과정을 통해 이러한 문제를 해결할 수 있습니다</a:t>
            </a:r>
            <a:r>
              <a:rPr lang="en-US" altLang="ko-KR" sz="1200" b="0" i="0" u="none" strike="noStrike" kern="1200" dirty="0" smtClean="0">
                <a:solidFill>
                  <a:schemeClr val="tx1"/>
                </a:solidFill>
                <a:effectLst/>
                <a:latin typeface="+mn-lt"/>
                <a:ea typeface="+mn-ea"/>
                <a:cs typeface="+mn-cs"/>
              </a:rPr>
              <a:t>.</a:t>
            </a:r>
            <a:endParaRPr lang="ko-KR" altLang="en-US" sz="1200" b="0" i="0" u="none" strike="noStrike"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a:t>
            </a:fld>
            <a:endParaRPr lang="ko-KR" altLang="en-US"/>
          </a:p>
        </p:txBody>
      </p:sp>
    </p:spTree>
    <p:extLst>
      <p:ext uri="{BB962C8B-B14F-4D97-AF65-F5344CB8AC3E}">
        <p14:creationId xmlns:p14="http://schemas.microsoft.com/office/powerpoint/2010/main" val="554464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이러한 일련의 과정을 거쳐 최종적으로 선택된 </a:t>
            </a:r>
            <a:r>
              <a:rPr lang="ko-KR" altLang="en-US" baseline="0" dirty="0" err="1" smtClean="0"/>
              <a:t>피쳐는</a:t>
            </a:r>
            <a:r>
              <a:rPr lang="ko-KR" altLang="en-US" baseline="0" dirty="0" smtClean="0"/>
              <a:t> 그림과 같습니다</a:t>
            </a:r>
            <a:r>
              <a:rPr lang="en-US" altLang="ko-KR" baseline="0" dirty="0" smtClean="0"/>
              <a:t>.</a:t>
            </a:r>
          </a:p>
          <a:p>
            <a:r>
              <a:rPr lang="en-US" altLang="ko-KR" baseline="0" dirty="0" smtClean="0"/>
              <a:t>DILI</a:t>
            </a:r>
            <a:r>
              <a:rPr lang="ko-KR" altLang="en-US" baseline="0" dirty="0" smtClean="0"/>
              <a:t>의 경우 </a:t>
            </a:r>
            <a:r>
              <a:rPr lang="en-US" altLang="ko-KR" baseline="0" dirty="0" smtClean="0"/>
              <a:t>0.01</a:t>
            </a:r>
            <a:r>
              <a:rPr lang="ko-KR" altLang="en-US" baseline="0" dirty="0" smtClean="0"/>
              <a:t>보다 큰 </a:t>
            </a:r>
            <a:r>
              <a:rPr lang="en-US" altLang="ko-KR" baseline="0" dirty="0" smtClean="0"/>
              <a:t>importance</a:t>
            </a:r>
            <a:r>
              <a:rPr lang="ko-KR" altLang="en-US" baseline="0" dirty="0" smtClean="0"/>
              <a:t>를 가지는 </a:t>
            </a:r>
            <a:r>
              <a:rPr lang="en-US" altLang="ko-KR" baseline="0" dirty="0" smtClean="0"/>
              <a:t>36</a:t>
            </a:r>
            <a:r>
              <a:rPr lang="ko-KR" altLang="en-US" baseline="0" dirty="0" smtClean="0"/>
              <a:t>개의 </a:t>
            </a:r>
            <a:r>
              <a:rPr lang="ko-KR" altLang="en-US" baseline="0" dirty="0" err="1" smtClean="0"/>
              <a:t>피쳐를</a:t>
            </a:r>
            <a:r>
              <a:rPr lang="ko-KR" altLang="en-US" baseline="0" dirty="0" smtClean="0"/>
              <a:t> 선택하였으며</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19</a:t>
            </a:fld>
            <a:endParaRPr lang="ko-KR" altLang="en-US"/>
          </a:p>
        </p:txBody>
      </p:sp>
    </p:spTree>
    <p:extLst>
      <p:ext uri="{BB962C8B-B14F-4D97-AF65-F5344CB8AC3E}">
        <p14:creationId xmlns:p14="http://schemas.microsoft.com/office/powerpoint/2010/main" val="331848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목차입니다</a:t>
            </a:r>
            <a:r>
              <a:rPr lang="en-US" altLang="ko-KR" dirty="0" smtClean="0"/>
              <a:t>. </a:t>
            </a:r>
            <a:r>
              <a:rPr lang="ko-KR" altLang="en-US" dirty="0" smtClean="0"/>
              <a:t>먼저 연구</a:t>
            </a:r>
            <a:r>
              <a:rPr lang="ko-KR" altLang="en-US" baseline="0" dirty="0" smtClean="0"/>
              <a:t> 주제를 정하게 된 배경에 대해 설명하는 것으로 시작하여 연구에 사용된 </a:t>
            </a:r>
            <a:r>
              <a:rPr lang="ko-KR" altLang="en-US" baseline="0" dirty="0" err="1" smtClean="0"/>
              <a:t>데이터셋과</a:t>
            </a:r>
            <a:r>
              <a:rPr lang="ko-KR" altLang="en-US" baseline="0" dirty="0" smtClean="0"/>
              <a:t> 방법론 등을 설명하고</a:t>
            </a:r>
            <a:r>
              <a:rPr lang="en-US" altLang="ko-KR" baseline="0" dirty="0" smtClean="0"/>
              <a:t>, </a:t>
            </a:r>
            <a:r>
              <a:rPr lang="ko-KR" altLang="en-US" baseline="0" dirty="0" smtClean="0"/>
              <a:t>그 결과를 분석하도록 하겠습니다</a:t>
            </a:r>
            <a:r>
              <a:rPr lang="en-US" altLang="ko-KR" baseline="0" dirty="0" smtClean="0"/>
              <a:t>.</a:t>
            </a:r>
            <a:r>
              <a:rPr lang="ko-KR" altLang="en-US" baseline="0" dirty="0" smtClean="0"/>
              <a:t> </a:t>
            </a:r>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a:t>
            </a:fld>
            <a:endParaRPr lang="ko-KR" altLang="en-US"/>
          </a:p>
        </p:txBody>
      </p:sp>
    </p:spTree>
    <p:extLst>
      <p:ext uri="{BB962C8B-B14F-4D97-AF65-F5344CB8AC3E}">
        <p14:creationId xmlns:p14="http://schemas.microsoft.com/office/powerpoint/2010/main" val="49439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AMES</a:t>
            </a:r>
            <a:r>
              <a:rPr lang="ko-KR" altLang="en-US" baseline="0" dirty="0" smtClean="0"/>
              <a:t>는 </a:t>
            </a:r>
            <a:r>
              <a:rPr lang="en-US" altLang="ko-KR" baseline="0" dirty="0" smtClean="0"/>
              <a:t>43</a:t>
            </a:r>
            <a:r>
              <a:rPr lang="ko-KR" altLang="en-US" baseline="0" dirty="0" smtClean="0"/>
              <a:t>개</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20</a:t>
            </a:fld>
            <a:endParaRPr lang="ko-KR" altLang="en-US"/>
          </a:p>
        </p:txBody>
      </p:sp>
    </p:spTree>
    <p:extLst>
      <p:ext uri="{BB962C8B-B14F-4D97-AF65-F5344CB8AC3E}">
        <p14:creationId xmlns:p14="http://schemas.microsoft.com/office/powerpoint/2010/main" val="2558995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err="1" smtClean="0"/>
              <a:t>hERG</a:t>
            </a:r>
            <a:r>
              <a:rPr lang="ko-KR" altLang="en-US" baseline="0" dirty="0" smtClean="0"/>
              <a:t>는 </a:t>
            </a:r>
            <a:r>
              <a:rPr lang="en-US" altLang="ko-KR" baseline="0" dirty="0" smtClean="0"/>
              <a:t>31</a:t>
            </a:r>
            <a:r>
              <a:rPr lang="ko-KR" altLang="en-US" baseline="0" dirty="0" smtClean="0"/>
              <a:t>개의 </a:t>
            </a:r>
            <a:r>
              <a:rPr lang="ko-KR" altLang="en-US" baseline="0" dirty="0" err="1" smtClean="0"/>
              <a:t>피쳐가</a:t>
            </a:r>
            <a:r>
              <a:rPr lang="ko-KR" altLang="en-US" baseline="0" dirty="0" smtClean="0"/>
              <a:t> 선택되었습니다</a:t>
            </a:r>
            <a:r>
              <a:rPr lang="en-US" altLang="ko-KR" baseline="0" dirty="0" smtClean="0"/>
              <a:t>.</a:t>
            </a:r>
          </a:p>
          <a:p>
            <a:r>
              <a:rPr lang="ko-KR" altLang="en-US" baseline="0" dirty="0" smtClean="0"/>
              <a:t>이러한 방식은 보통 </a:t>
            </a:r>
            <a:r>
              <a:rPr lang="en-US" altLang="ko-KR" baseline="0" dirty="0" smtClean="0"/>
              <a:t>importance</a:t>
            </a:r>
            <a:r>
              <a:rPr lang="ko-KR" altLang="en-US" baseline="0" dirty="0" smtClean="0"/>
              <a:t>가 급격히 낮아지는 구간을 확인하여 이를 </a:t>
            </a:r>
            <a:r>
              <a:rPr lang="en-US" altLang="ko-KR" baseline="0" dirty="0" smtClean="0"/>
              <a:t>threshold</a:t>
            </a:r>
            <a:r>
              <a:rPr lang="ko-KR" altLang="en-US" baseline="0" dirty="0" smtClean="0"/>
              <a:t>로 정하는데</a:t>
            </a:r>
            <a:r>
              <a:rPr lang="en-US" altLang="ko-KR" baseline="0" dirty="0" smtClean="0"/>
              <a:t>, </a:t>
            </a:r>
            <a:r>
              <a:rPr lang="ko-KR" altLang="en-US" baseline="0" dirty="0" smtClean="0"/>
              <a:t>보시는 바와 같이 </a:t>
            </a:r>
            <a:r>
              <a:rPr lang="en-US" altLang="ko-KR" baseline="0" dirty="0" err="1" smtClean="0"/>
              <a:t>hERG</a:t>
            </a:r>
            <a:r>
              <a:rPr lang="ko-KR" altLang="en-US" baseline="0" dirty="0" smtClean="0"/>
              <a:t>의 경우 그러한 방식을 적용하면 </a:t>
            </a:r>
            <a:r>
              <a:rPr lang="ko-KR" altLang="en-US" baseline="0" dirty="0" err="1" smtClean="0"/>
              <a:t>피쳐의</a:t>
            </a:r>
            <a:r>
              <a:rPr lang="ko-KR" altLang="en-US" baseline="0" dirty="0" smtClean="0"/>
              <a:t> 수가 너무 적어지므로 다른 독성과 같은 </a:t>
            </a:r>
            <a:r>
              <a:rPr lang="en-US" altLang="ko-KR" baseline="0" dirty="0" smtClean="0"/>
              <a:t>threshold</a:t>
            </a:r>
            <a:r>
              <a:rPr lang="ko-KR" altLang="en-US" baseline="0" dirty="0" smtClean="0"/>
              <a:t>를 이용하였습니다</a:t>
            </a:r>
            <a:r>
              <a:rPr lang="en-US" altLang="ko-KR" baseline="0" dirty="0" smtClean="0"/>
              <a:t>.</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21</a:t>
            </a:fld>
            <a:endParaRPr lang="ko-KR" altLang="en-US"/>
          </a:p>
        </p:txBody>
      </p:sp>
    </p:spTree>
    <p:extLst>
      <p:ext uri="{BB962C8B-B14F-4D97-AF65-F5344CB8AC3E}">
        <p14:creationId xmlns:p14="http://schemas.microsoft.com/office/powerpoint/2010/main" val="3714060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Multi class </a:t>
            </a:r>
            <a:r>
              <a:rPr lang="ko-KR" altLang="en-US" baseline="0" dirty="0" smtClean="0"/>
              <a:t>또한 마찬가지로 </a:t>
            </a:r>
            <a:r>
              <a:rPr lang="en-US" altLang="ko-KR" baseline="0" dirty="0" smtClean="0"/>
              <a:t>Gini impurity</a:t>
            </a:r>
            <a:r>
              <a:rPr lang="ko-KR" altLang="en-US" baseline="0" dirty="0" smtClean="0"/>
              <a:t>를 사용하는데 여기서는 </a:t>
            </a:r>
            <a:r>
              <a:rPr lang="en-US" altLang="ko-KR" baseline="0" dirty="0" smtClean="0"/>
              <a:t>class</a:t>
            </a:r>
            <a:r>
              <a:rPr lang="ko-KR" altLang="en-US" baseline="0" dirty="0" smtClean="0"/>
              <a:t>의 개수만큼 </a:t>
            </a:r>
            <a:r>
              <a:rPr lang="en-US" altLang="ko-KR" baseline="0" dirty="0" smtClean="0"/>
              <a:t>C</a:t>
            </a:r>
            <a:r>
              <a:rPr lang="ko-KR" altLang="en-US" baseline="0" dirty="0" smtClean="0"/>
              <a:t>를 늘려 계산을 수행하게 됩니다</a:t>
            </a:r>
            <a:r>
              <a:rPr lang="en-US" altLang="ko-KR" baseline="0" dirty="0" smtClean="0"/>
              <a:t>.</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22</a:t>
            </a:fld>
            <a:endParaRPr lang="ko-KR" altLang="en-US"/>
          </a:p>
        </p:txBody>
      </p:sp>
    </p:spTree>
    <p:extLst>
      <p:ext uri="{BB962C8B-B14F-4D97-AF65-F5344CB8AC3E}">
        <p14:creationId xmlns:p14="http://schemas.microsoft.com/office/powerpoint/2010/main" val="1790295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마찬가지 과정을 거쳐 </a:t>
            </a:r>
            <a:r>
              <a:rPr lang="en-US" altLang="ko-KR" baseline="0" dirty="0" smtClean="0"/>
              <a:t>AOT</a:t>
            </a:r>
            <a:r>
              <a:rPr lang="ko-KR" altLang="en-US" baseline="0" dirty="0" smtClean="0"/>
              <a:t>의 </a:t>
            </a:r>
            <a:r>
              <a:rPr lang="en-US" altLang="ko-KR" baseline="0" dirty="0" smtClean="0"/>
              <a:t>EPA category</a:t>
            </a:r>
            <a:r>
              <a:rPr lang="ko-KR" altLang="en-US" baseline="0" dirty="0" smtClean="0"/>
              <a:t>와</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23</a:t>
            </a:fld>
            <a:endParaRPr lang="ko-KR" altLang="en-US"/>
          </a:p>
        </p:txBody>
      </p:sp>
    </p:spTree>
    <p:extLst>
      <p:ext uri="{BB962C8B-B14F-4D97-AF65-F5344CB8AC3E}">
        <p14:creationId xmlns:p14="http://schemas.microsoft.com/office/powerpoint/2010/main" val="1328609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GHS category</a:t>
            </a:r>
            <a:r>
              <a:rPr lang="ko-KR" altLang="en-US" baseline="0" dirty="0" smtClean="0"/>
              <a:t>를 예측하기 위해서 각각 </a:t>
            </a:r>
            <a:r>
              <a:rPr lang="en-US" altLang="ko-KR" baseline="0" dirty="0" smtClean="0"/>
              <a:t>36</a:t>
            </a:r>
            <a:r>
              <a:rPr lang="ko-KR" altLang="en-US" baseline="0" dirty="0" smtClean="0"/>
              <a:t>개의 </a:t>
            </a:r>
            <a:r>
              <a:rPr lang="ko-KR" altLang="en-US" baseline="0" dirty="0" err="1" smtClean="0"/>
              <a:t>피쳐가</a:t>
            </a:r>
            <a:r>
              <a:rPr lang="ko-KR" altLang="en-US" baseline="0" dirty="0" smtClean="0"/>
              <a:t> 선택되었습니다</a:t>
            </a:r>
            <a:r>
              <a:rPr lang="en-US" altLang="ko-KR" baseline="0" dirty="0" smtClean="0"/>
              <a:t>.</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24</a:t>
            </a:fld>
            <a:endParaRPr lang="ko-KR" altLang="en-US"/>
          </a:p>
        </p:txBody>
      </p:sp>
    </p:spTree>
    <p:extLst>
      <p:ext uri="{BB962C8B-B14F-4D97-AF65-F5344CB8AC3E}">
        <p14:creationId xmlns:p14="http://schemas.microsoft.com/office/powerpoint/2010/main" val="2773305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Regression</a:t>
            </a:r>
            <a:r>
              <a:rPr lang="ko-KR" altLang="en-US" baseline="0" dirty="0" smtClean="0"/>
              <a:t>의 경우 </a:t>
            </a:r>
            <a:r>
              <a:rPr lang="en-US" altLang="ko-KR" baseline="0" dirty="0" smtClean="0"/>
              <a:t>Gini impurity</a:t>
            </a:r>
            <a:r>
              <a:rPr lang="ko-KR" altLang="en-US" baseline="0" dirty="0" smtClean="0"/>
              <a:t>가 아닌 </a:t>
            </a:r>
            <a:r>
              <a:rPr lang="en-US" altLang="ko-KR" baseline="0" dirty="0" smtClean="0"/>
              <a:t>MSE</a:t>
            </a:r>
            <a:r>
              <a:rPr lang="ko-KR" altLang="en-US" baseline="0" dirty="0" smtClean="0"/>
              <a:t>를 기반으로 </a:t>
            </a:r>
            <a:r>
              <a:rPr lang="en-US" altLang="ko-KR" baseline="0" dirty="0" smtClean="0"/>
              <a:t>Information Gain</a:t>
            </a:r>
            <a:r>
              <a:rPr lang="ko-KR" altLang="en-US" baseline="0" dirty="0" smtClean="0"/>
              <a:t>을 계산하게 되며</a:t>
            </a:r>
            <a:r>
              <a:rPr lang="en-US" altLang="ko-KR" baseline="0" dirty="0" smtClean="0"/>
              <a:t>,</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25</a:t>
            </a:fld>
            <a:endParaRPr lang="ko-KR" altLang="en-US"/>
          </a:p>
        </p:txBody>
      </p:sp>
    </p:spTree>
    <p:extLst>
      <p:ext uri="{BB962C8B-B14F-4D97-AF65-F5344CB8AC3E}">
        <p14:creationId xmlns:p14="http://schemas.microsoft.com/office/powerpoint/2010/main" val="3341476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마찬가지의 과정을 거쳐 </a:t>
            </a:r>
            <a:r>
              <a:rPr lang="en-US" altLang="ko-KR" baseline="0" dirty="0" smtClean="0"/>
              <a:t>33</a:t>
            </a:r>
            <a:r>
              <a:rPr lang="ko-KR" altLang="en-US" baseline="0" dirty="0" smtClean="0"/>
              <a:t>개의 </a:t>
            </a:r>
            <a:r>
              <a:rPr lang="ko-KR" altLang="en-US" baseline="0" dirty="0" err="1" smtClean="0"/>
              <a:t>피쳐를</a:t>
            </a:r>
            <a:r>
              <a:rPr lang="ko-KR" altLang="en-US" baseline="0" dirty="0" smtClean="0"/>
              <a:t> 선택하였습니다</a:t>
            </a:r>
            <a:r>
              <a:rPr lang="en-US" altLang="ko-KR" baseline="0" dirty="0" smtClean="0"/>
              <a:t>.</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26</a:t>
            </a:fld>
            <a:endParaRPr lang="ko-KR" altLang="en-US"/>
          </a:p>
        </p:txBody>
      </p:sp>
    </p:spTree>
    <p:extLst>
      <p:ext uri="{BB962C8B-B14F-4D97-AF65-F5344CB8AC3E}">
        <p14:creationId xmlns:p14="http://schemas.microsoft.com/office/powerpoint/2010/main" val="433408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다음으로 모델 평가 지수입니다</a:t>
            </a:r>
            <a:r>
              <a:rPr lang="en-US" altLang="ko-KR" baseline="0" dirty="0" smtClean="0"/>
              <a:t>.</a:t>
            </a:r>
          </a:p>
          <a:p>
            <a:pPr marL="0" marR="0" indent="0" algn="l" defTabSz="914400" rtl="0" eaLnBrk="1" fontAlgn="base" latinLnBrk="1" hangingPunct="1">
              <a:lnSpc>
                <a:spcPct val="100000"/>
              </a:lnSpc>
              <a:spcBef>
                <a:spcPts val="0"/>
              </a:spcBef>
              <a:spcAft>
                <a:spcPts val="0"/>
              </a:spcAft>
              <a:buClrTx/>
              <a:buSzTx/>
              <a:buFontTx/>
              <a:buNone/>
              <a:tabLst/>
              <a:defRPr/>
            </a:pPr>
            <a:r>
              <a:rPr lang="en-US" altLang="ko-KR" sz="1200" b="0" i="0" u="none" strike="noStrike" kern="1200" dirty="0" smtClean="0">
                <a:solidFill>
                  <a:schemeClr val="tx1"/>
                </a:solidFill>
                <a:effectLst/>
                <a:latin typeface="+mn-lt"/>
                <a:ea typeface="+mn-ea"/>
                <a:cs typeface="+mn-cs"/>
              </a:rPr>
              <a:t>Generalize</a:t>
            </a:r>
            <a:r>
              <a:rPr lang="ko-KR" altLang="en-US" sz="1200" b="0" i="0" u="none" strike="noStrike" kern="1200" dirty="0" smtClean="0">
                <a:solidFill>
                  <a:schemeClr val="tx1"/>
                </a:solidFill>
                <a:effectLst/>
                <a:latin typeface="+mn-lt"/>
                <a:ea typeface="+mn-ea"/>
                <a:cs typeface="+mn-cs"/>
              </a:rPr>
              <a:t>된 </a:t>
            </a:r>
            <a:r>
              <a:rPr lang="en-US" altLang="ko-KR" sz="1200" b="0" i="0" u="none" strike="noStrike" kern="1200" dirty="0" smtClean="0">
                <a:solidFill>
                  <a:schemeClr val="tx1"/>
                </a:solidFill>
                <a:effectLst/>
                <a:latin typeface="+mn-lt"/>
                <a:ea typeface="+mn-ea"/>
                <a:cs typeface="+mn-cs"/>
              </a:rPr>
              <a:t>model performance</a:t>
            </a:r>
            <a:r>
              <a:rPr lang="ko-KR" altLang="en-US" sz="1200" b="0" i="0" u="none" strike="noStrike" kern="1200" dirty="0" smtClean="0">
                <a:solidFill>
                  <a:schemeClr val="tx1"/>
                </a:solidFill>
                <a:effectLst/>
                <a:latin typeface="+mn-lt"/>
                <a:ea typeface="+mn-ea"/>
                <a:cs typeface="+mn-cs"/>
              </a:rPr>
              <a:t>를 측정하기 위해 각 </a:t>
            </a:r>
            <a:r>
              <a:rPr lang="en-US" altLang="ko-KR" sz="1200" b="0" i="0" u="none" strike="noStrike" kern="1200" dirty="0" smtClean="0">
                <a:solidFill>
                  <a:schemeClr val="tx1"/>
                </a:solidFill>
                <a:effectLst/>
                <a:latin typeface="+mn-lt"/>
                <a:ea typeface="+mn-ea"/>
                <a:cs typeface="+mn-cs"/>
              </a:rPr>
              <a:t>model</a:t>
            </a:r>
            <a:r>
              <a:rPr lang="ko-KR" altLang="en-US" sz="1200" b="0" i="0" u="none" strike="noStrike" kern="1200" dirty="0" smtClean="0">
                <a:solidFill>
                  <a:schemeClr val="tx1"/>
                </a:solidFill>
                <a:effectLst/>
                <a:latin typeface="+mn-lt"/>
                <a:ea typeface="+mn-ea"/>
                <a:cs typeface="+mn-cs"/>
              </a:rPr>
              <a:t>에 대해 </a:t>
            </a:r>
            <a:r>
              <a:rPr lang="en-US" altLang="ko-KR" sz="1200" b="0" i="0" u="none" strike="noStrike" kern="1200" dirty="0" smtClean="0">
                <a:solidFill>
                  <a:schemeClr val="tx1"/>
                </a:solidFill>
                <a:effectLst/>
                <a:latin typeface="+mn-lt"/>
                <a:ea typeface="+mn-ea"/>
                <a:cs typeface="+mn-cs"/>
              </a:rPr>
              <a:t>3-Fold Cross Validation procedure</a:t>
            </a:r>
            <a:r>
              <a:rPr lang="ko-KR" altLang="en-US" sz="1200" b="0" i="0" u="none" strike="noStrike" kern="1200" dirty="0" smtClean="0">
                <a:solidFill>
                  <a:schemeClr val="tx1"/>
                </a:solidFill>
                <a:effectLst/>
                <a:latin typeface="+mn-lt"/>
                <a:ea typeface="+mn-ea"/>
                <a:cs typeface="+mn-cs"/>
              </a:rPr>
              <a:t>가 수행되었으며 최종 </a:t>
            </a:r>
            <a:r>
              <a:rPr lang="en-US" altLang="ko-KR" sz="1200" b="0" i="0" u="none" strike="noStrike" kern="1200" dirty="0" smtClean="0">
                <a:solidFill>
                  <a:schemeClr val="tx1"/>
                </a:solidFill>
                <a:effectLst/>
                <a:latin typeface="+mn-lt"/>
                <a:ea typeface="+mn-ea"/>
                <a:cs typeface="+mn-cs"/>
              </a:rPr>
              <a:t>performance</a:t>
            </a:r>
            <a:r>
              <a:rPr lang="ko-KR" altLang="en-US" sz="1200" b="0" i="0" u="none" strike="noStrike" kern="1200" dirty="0" smtClean="0">
                <a:solidFill>
                  <a:schemeClr val="tx1"/>
                </a:solidFill>
                <a:effectLst/>
                <a:latin typeface="+mn-lt"/>
                <a:ea typeface="+mn-ea"/>
                <a:cs typeface="+mn-cs"/>
              </a:rPr>
              <a:t>는 전체 </a:t>
            </a:r>
            <a:r>
              <a:rPr lang="ko-KR" altLang="en-US" sz="1200" b="0" i="0" u="none" strike="noStrike" kern="1200" dirty="0" err="1" smtClean="0">
                <a:solidFill>
                  <a:schemeClr val="tx1"/>
                </a:solidFill>
                <a:effectLst/>
                <a:latin typeface="+mn-lt"/>
                <a:ea typeface="+mn-ea"/>
                <a:cs typeface="+mn-cs"/>
              </a:rPr>
              <a:t>수행결과의</a:t>
            </a:r>
            <a:r>
              <a:rPr lang="ko-KR" altLang="en-US" sz="1200" b="0" i="0" u="none" strike="noStrike" kern="1200" dirty="0" smtClean="0">
                <a:solidFill>
                  <a:schemeClr val="tx1"/>
                </a:solidFill>
                <a:effectLst/>
                <a:latin typeface="+mn-lt"/>
                <a:ea typeface="+mn-ea"/>
                <a:cs typeface="+mn-cs"/>
              </a:rPr>
              <a:t> 평균값으로 측정되었습니다</a:t>
            </a:r>
            <a:r>
              <a:rPr lang="en-US" altLang="ko-KR" sz="1200" b="0" i="0" u="none" strike="noStrike" kern="1200" dirty="0" smtClean="0">
                <a:solidFill>
                  <a:schemeClr val="tx1"/>
                </a:solidFill>
                <a:effectLst/>
                <a:latin typeface="+mn-lt"/>
                <a:ea typeface="+mn-ea"/>
                <a:cs typeface="+mn-cs"/>
              </a:rPr>
              <a:t>.</a:t>
            </a:r>
            <a:endParaRPr lang="ko-KR" altLang="en-US" sz="1200" b="0" i="0" u="none" strike="noStrike" kern="1200" dirty="0" smtClean="0">
              <a:solidFill>
                <a:schemeClr val="tx1"/>
              </a:solidFill>
              <a:effectLst/>
              <a:latin typeface="+mn-lt"/>
              <a:ea typeface="+mn-ea"/>
              <a:cs typeface="+mn-cs"/>
            </a:endParaRPr>
          </a:p>
          <a:p>
            <a:pPr fontAlgn="base"/>
            <a:r>
              <a:rPr lang="en-US" altLang="ko-KR" sz="1200" b="0" i="0" u="none" strike="noStrike" kern="1200" dirty="0" smtClean="0">
                <a:solidFill>
                  <a:schemeClr val="tx1"/>
                </a:solidFill>
                <a:effectLst/>
                <a:latin typeface="+mn-lt"/>
                <a:ea typeface="+mn-ea"/>
                <a:cs typeface="+mn-cs"/>
              </a:rPr>
              <a:t>Classification</a:t>
            </a:r>
            <a:r>
              <a:rPr lang="ko-KR" altLang="en-US" sz="1200" b="0" i="0" u="none" strike="noStrike" kern="1200" dirty="0" smtClean="0">
                <a:solidFill>
                  <a:schemeClr val="tx1"/>
                </a:solidFill>
                <a:effectLst/>
                <a:latin typeface="+mn-lt"/>
                <a:ea typeface="+mn-ea"/>
                <a:cs typeface="+mn-cs"/>
              </a:rPr>
              <a:t>의</a:t>
            </a:r>
            <a:r>
              <a:rPr lang="en-US" altLang="ko-KR" sz="1200" b="0" i="0" u="none" strike="noStrike" kern="1200" dirty="0" smtClean="0">
                <a:solidFill>
                  <a:schemeClr val="tx1"/>
                </a:solidFill>
                <a:effectLst/>
                <a:latin typeface="+mn-lt"/>
                <a:ea typeface="+mn-ea"/>
                <a:cs typeface="+mn-cs"/>
              </a:rPr>
              <a:t> </a:t>
            </a:r>
            <a:r>
              <a:rPr lang="ko-KR" altLang="en-US" sz="1200" b="0" i="0" u="none" strike="noStrike" kern="1200" dirty="0" smtClean="0">
                <a:solidFill>
                  <a:schemeClr val="tx1"/>
                </a:solidFill>
                <a:effectLst/>
                <a:latin typeface="+mn-lt"/>
                <a:ea typeface="+mn-ea"/>
                <a:cs typeface="+mn-cs"/>
              </a:rPr>
              <a:t>경우 </a:t>
            </a:r>
            <a:r>
              <a:rPr lang="en-US" altLang="ko-KR" sz="1200" b="0" i="0" u="none" strike="noStrike" kern="1200" dirty="0" smtClean="0">
                <a:solidFill>
                  <a:schemeClr val="tx1"/>
                </a:solidFill>
                <a:effectLst/>
                <a:latin typeface="+mn-lt"/>
                <a:ea typeface="+mn-ea"/>
                <a:cs typeface="+mn-cs"/>
              </a:rPr>
              <a:t>Stratified </a:t>
            </a:r>
            <a:r>
              <a:rPr lang="ko-KR" altLang="en-US" sz="1200" b="0" i="0" u="none" strike="noStrike" kern="1200" dirty="0" smtClean="0">
                <a:solidFill>
                  <a:schemeClr val="tx1"/>
                </a:solidFill>
                <a:effectLst/>
                <a:latin typeface="+mn-lt"/>
                <a:ea typeface="+mn-ea"/>
                <a:cs typeface="+mn-cs"/>
              </a:rPr>
              <a:t>방식이 사용되었고</a:t>
            </a:r>
            <a:r>
              <a:rPr lang="en-US" altLang="ko-KR" sz="1200" b="0" i="0" u="none" strike="noStrike" kern="1200" dirty="0" smtClean="0">
                <a:solidFill>
                  <a:schemeClr val="tx1"/>
                </a:solidFill>
                <a:effectLst/>
                <a:latin typeface="+mn-lt"/>
                <a:ea typeface="+mn-ea"/>
                <a:cs typeface="+mn-cs"/>
              </a:rPr>
              <a:t> Classification Evaluation metric</a:t>
            </a:r>
            <a:r>
              <a:rPr lang="ko-KR" altLang="en-US" sz="1200" b="0" i="0" u="none" strike="noStrike" kern="1200" dirty="0" smtClean="0">
                <a:solidFill>
                  <a:schemeClr val="tx1"/>
                </a:solidFill>
                <a:effectLst/>
                <a:latin typeface="+mn-lt"/>
                <a:ea typeface="+mn-ea"/>
                <a:cs typeface="+mn-cs"/>
              </a:rPr>
              <a:t>으로는 서로 다른 </a:t>
            </a:r>
            <a:r>
              <a:rPr lang="en-US" altLang="ko-KR" sz="1200" b="0" i="0" u="none" strike="noStrike" kern="1200" dirty="0" smtClean="0">
                <a:solidFill>
                  <a:schemeClr val="tx1"/>
                </a:solidFill>
                <a:effectLst/>
                <a:latin typeface="+mn-lt"/>
                <a:ea typeface="+mn-ea"/>
                <a:cs typeface="+mn-cs"/>
              </a:rPr>
              <a:t>5</a:t>
            </a:r>
            <a:r>
              <a:rPr lang="ko-KR" altLang="en-US" sz="1200" b="0" i="0" u="none" strike="noStrike" kern="1200" dirty="0" smtClean="0">
                <a:solidFill>
                  <a:schemeClr val="tx1"/>
                </a:solidFill>
                <a:effectLst/>
                <a:latin typeface="+mn-lt"/>
                <a:ea typeface="+mn-ea"/>
                <a:cs typeface="+mn-cs"/>
              </a:rPr>
              <a:t>가지의 </a:t>
            </a:r>
            <a:r>
              <a:rPr lang="en-US" altLang="ko-KR" sz="1200" b="0" i="0" u="none" strike="noStrike" kern="1200" dirty="0" smtClean="0">
                <a:solidFill>
                  <a:schemeClr val="tx1"/>
                </a:solidFill>
                <a:effectLst/>
                <a:latin typeface="+mn-lt"/>
                <a:ea typeface="+mn-ea"/>
                <a:cs typeface="+mn-cs"/>
              </a:rPr>
              <a:t>classification performance indicator</a:t>
            </a:r>
            <a:r>
              <a:rPr lang="ko-KR" altLang="en-US" sz="1200" b="0" i="0" u="none" strike="noStrike" kern="1200" dirty="0" smtClean="0">
                <a:solidFill>
                  <a:schemeClr val="tx1"/>
                </a:solidFill>
                <a:effectLst/>
                <a:latin typeface="+mn-lt"/>
                <a:ea typeface="+mn-ea"/>
                <a:cs typeface="+mn-cs"/>
              </a:rPr>
              <a:t>가 사용되었습니다</a:t>
            </a:r>
            <a:r>
              <a:rPr lang="en-US" altLang="ko-KR" sz="1200" b="0" i="0" u="none" strike="noStrike" kern="1200" dirty="0" smtClean="0">
                <a:solidFill>
                  <a:schemeClr val="tx1"/>
                </a:solidFill>
                <a:effectLst/>
                <a:latin typeface="+mn-lt"/>
                <a:ea typeface="+mn-ea"/>
                <a:cs typeface="+mn-cs"/>
              </a:rPr>
              <a:t>.</a:t>
            </a:r>
          </a:p>
          <a:p>
            <a:pPr fontAlgn="base"/>
            <a:r>
              <a:rPr lang="ko-KR" altLang="en-US" sz="1200" b="0" i="0" u="none" strike="noStrike" kern="1200" dirty="0" smtClean="0">
                <a:solidFill>
                  <a:schemeClr val="tx1"/>
                </a:solidFill>
                <a:effectLst/>
                <a:latin typeface="+mn-lt"/>
                <a:ea typeface="+mn-ea"/>
                <a:cs typeface="+mn-cs"/>
              </a:rPr>
              <a:t>기본적인 정확도의 확인을 위해 </a:t>
            </a:r>
            <a:r>
              <a:rPr lang="en-US" altLang="ko-KR" sz="1200" b="0" i="0" u="none" strike="noStrike" kern="1200" dirty="0" smtClean="0">
                <a:solidFill>
                  <a:schemeClr val="tx1"/>
                </a:solidFill>
                <a:effectLst/>
                <a:latin typeface="+mn-lt"/>
                <a:ea typeface="+mn-ea"/>
                <a:cs typeface="+mn-cs"/>
              </a:rPr>
              <a:t>Accuracy</a:t>
            </a:r>
            <a:r>
              <a:rPr lang="ko-KR" altLang="en-US" sz="1200" b="0" i="0" u="none" strike="noStrike" kern="1200" dirty="0" smtClean="0">
                <a:solidFill>
                  <a:schemeClr val="tx1"/>
                </a:solidFill>
                <a:effectLst/>
                <a:latin typeface="+mn-lt"/>
                <a:ea typeface="+mn-ea"/>
                <a:cs typeface="+mn-cs"/>
              </a:rPr>
              <a:t>를 사용하였으며</a:t>
            </a:r>
            <a:r>
              <a:rPr lang="en-US" altLang="ko-KR" sz="1200" b="0" i="0" u="none" strike="noStrike" kern="1200" dirty="0" smtClean="0">
                <a:solidFill>
                  <a:schemeClr val="tx1"/>
                </a:solidFill>
                <a:effectLst/>
                <a:latin typeface="+mn-lt"/>
                <a:ea typeface="+mn-ea"/>
                <a:cs typeface="+mn-cs"/>
              </a:rPr>
              <a:t>, Class imbalance</a:t>
            </a:r>
            <a:r>
              <a:rPr lang="ko-KR" altLang="en-US" sz="1200" b="0" i="0" u="none" strike="noStrike" kern="1200" dirty="0" smtClean="0">
                <a:solidFill>
                  <a:schemeClr val="tx1"/>
                </a:solidFill>
                <a:effectLst/>
                <a:latin typeface="+mn-lt"/>
                <a:ea typeface="+mn-ea"/>
                <a:cs typeface="+mn-cs"/>
              </a:rPr>
              <a:t>가 있는 경우를 감안하여 </a:t>
            </a:r>
            <a:r>
              <a:rPr lang="en-US" altLang="ko-KR" sz="1200" b="0" i="0" u="none" strike="noStrike" kern="1200" dirty="0" smtClean="0">
                <a:solidFill>
                  <a:schemeClr val="tx1"/>
                </a:solidFill>
                <a:effectLst/>
                <a:latin typeface="+mn-lt"/>
                <a:ea typeface="+mn-ea"/>
                <a:cs typeface="+mn-cs"/>
              </a:rPr>
              <a:t>Balanced Accuracy</a:t>
            </a:r>
            <a:r>
              <a:rPr lang="ko-KR" altLang="en-US" sz="1200" b="0" i="0" u="none" strike="noStrike" kern="1200" dirty="0" smtClean="0">
                <a:solidFill>
                  <a:schemeClr val="tx1"/>
                </a:solidFill>
                <a:effectLst/>
                <a:latin typeface="+mn-lt"/>
                <a:ea typeface="+mn-ea"/>
                <a:cs typeface="+mn-cs"/>
              </a:rPr>
              <a:t>를 추가로 측정하였습니다</a:t>
            </a:r>
            <a:r>
              <a:rPr lang="en-US" altLang="ko-KR" sz="1200" b="0" i="0" u="none" strike="noStrike" kern="1200" dirty="0" smtClean="0">
                <a:solidFill>
                  <a:schemeClr val="tx1"/>
                </a:solidFill>
                <a:effectLst/>
                <a:latin typeface="+mn-lt"/>
                <a:ea typeface="+mn-ea"/>
                <a:cs typeface="+mn-cs"/>
              </a:rPr>
              <a:t>. </a:t>
            </a:r>
            <a:r>
              <a:rPr lang="ko-KR" altLang="en-US" sz="1200" b="0" i="0" u="none" strike="noStrike" kern="1200" dirty="0" smtClean="0">
                <a:solidFill>
                  <a:schemeClr val="tx1"/>
                </a:solidFill>
                <a:effectLst/>
                <a:latin typeface="+mn-lt"/>
                <a:ea typeface="+mn-ea"/>
                <a:cs typeface="+mn-cs"/>
              </a:rPr>
              <a:t>이는 </a:t>
            </a:r>
            <a:r>
              <a:rPr lang="en-US" altLang="ko-KR" sz="1200" b="0" i="0" u="none" strike="noStrike" kern="1200" dirty="0" smtClean="0">
                <a:solidFill>
                  <a:schemeClr val="tx1"/>
                </a:solidFill>
                <a:effectLst/>
                <a:latin typeface="+mn-lt"/>
                <a:ea typeface="+mn-ea"/>
                <a:cs typeface="+mn-cs"/>
              </a:rPr>
              <a:t>observed</a:t>
            </a:r>
            <a:r>
              <a:rPr lang="en-US" altLang="ko-KR" sz="1200" b="0" i="0" u="none" strike="noStrike" kern="1200" baseline="0" dirty="0" smtClean="0">
                <a:solidFill>
                  <a:schemeClr val="tx1"/>
                </a:solidFill>
                <a:effectLst/>
                <a:latin typeface="+mn-lt"/>
                <a:ea typeface="+mn-ea"/>
                <a:cs typeface="+mn-cs"/>
              </a:rPr>
              <a:t> positive </a:t>
            </a:r>
            <a:r>
              <a:rPr lang="ko-KR" altLang="en-US" sz="1200" b="0" i="0" u="none" strike="noStrike" kern="1200" baseline="0" dirty="0" smtClean="0">
                <a:solidFill>
                  <a:schemeClr val="tx1"/>
                </a:solidFill>
                <a:effectLst/>
                <a:latin typeface="+mn-lt"/>
                <a:ea typeface="+mn-ea"/>
                <a:cs typeface="+mn-cs"/>
              </a:rPr>
              <a:t>대비 </a:t>
            </a:r>
            <a:r>
              <a:rPr lang="en-US" altLang="ko-KR" sz="1200" b="0" i="0" u="none" strike="noStrike" kern="1200" baseline="0" dirty="0" smtClean="0">
                <a:solidFill>
                  <a:schemeClr val="tx1"/>
                </a:solidFill>
                <a:effectLst/>
                <a:latin typeface="+mn-lt"/>
                <a:ea typeface="+mn-ea"/>
                <a:cs typeface="+mn-cs"/>
              </a:rPr>
              <a:t>true positive </a:t>
            </a:r>
            <a:r>
              <a:rPr lang="ko-KR" altLang="en-US" sz="1200" b="0" i="0" u="none" strike="noStrike" kern="1200" baseline="0" dirty="0" smtClean="0">
                <a:solidFill>
                  <a:schemeClr val="tx1"/>
                </a:solidFill>
                <a:effectLst/>
                <a:latin typeface="+mn-lt"/>
                <a:ea typeface="+mn-ea"/>
                <a:cs typeface="+mn-cs"/>
              </a:rPr>
              <a:t>비율인 </a:t>
            </a:r>
            <a:r>
              <a:rPr lang="en-US" altLang="ko-KR" sz="1200" b="0" i="0" u="none" strike="noStrike" kern="1200" dirty="0" smtClean="0">
                <a:solidFill>
                  <a:schemeClr val="tx1"/>
                </a:solidFill>
                <a:effectLst/>
                <a:latin typeface="+mn-lt"/>
                <a:ea typeface="+mn-ea"/>
                <a:cs typeface="+mn-cs"/>
              </a:rPr>
              <a:t>recall</a:t>
            </a:r>
            <a:r>
              <a:rPr lang="ko-KR" altLang="en-US" sz="1200" b="0" i="0" u="none" strike="noStrike" kern="1200" dirty="0" smtClean="0">
                <a:solidFill>
                  <a:schemeClr val="tx1"/>
                </a:solidFill>
                <a:effectLst/>
                <a:latin typeface="+mn-lt"/>
                <a:ea typeface="+mn-ea"/>
                <a:cs typeface="+mn-cs"/>
              </a:rPr>
              <a:t>값과 </a:t>
            </a:r>
            <a:r>
              <a:rPr lang="en-US" altLang="ko-KR" sz="1200" b="0" i="0" u="none" strike="noStrike" kern="1200" dirty="0" smtClean="0">
                <a:solidFill>
                  <a:schemeClr val="tx1"/>
                </a:solidFill>
                <a:effectLst/>
                <a:latin typeface="+mn-lt"/>
                <a:ea typeface="+mn-ea"/>
                <a:cs typeface="+mn-cs"/>
              </a:rPr>
              <a:t>observed negative </a:t>
            </a:r>
            <a:r>
              <a:rPr lang="ko-KR" altLang="en-US" sz="1200" b="0" i="0" u="none" strike="noStrike" kern="1200" dirty="0" smtClean="0">
                <a:solidFill>
                  <a:schemeClr val="tx1"/>
                </a:solidFill>
                <a:effectLst/>
                <a:latin typeface="+mn-lt"/>
                <a:ea typeface="+mn-ea"/>
                <a:cs typeface="+mn-cs"/>
              </a:rPr>
              <a:t>대비 </a:t>
            </a:r>
            <a:r>
              <a:rPr lang="en-US" altLang="ko-KR" sz="1200" b="0" i="0" u="none" strike="noStrike" kern="1200" dirty="0" smtClean="0">
                <a:solidFill>
                  <a:schemeClr val="tx1"/>
                </a:solidFill>
                <a:effectLst/>
                <a:latin typeface="+mn-lt"/>
                <a:ea typeface="+mn-ea"/>
                <a:cs typeface="+mn-cs"/>
              </a:rPr>
              <a:t>true negative </a:t>
            </a:r>
            <a:r>
              <a:rPr lang="ko-KR" altLang="en-US" sz="1200" b="0" i="0" u="none" strike="noStrike" kern="1200" dirty="0" smtClean="0">
                <a:solidFill>
                  <a:schemeClr val="tx1"/>
                </a:solidFill>
                <a:effectLst/>
                <a:latin typeface="+mn-lt"/>
                <a:ea typeface="+mn-ea"/>
                <a:cs typeface="+mn-cs"/>
              </a:rPr>
              <a:t>비율인 </a:t>
            </a:r>
            <a:r>
              <a:rPr lang="en-US" altLang="ko-KR" sz="1200" b="0" i="0" u="none" strike="noStrike" kern="1200" dirty="0" smtClean="0">
                <a:solidFill>
                  <a:schemeClr val="tx1"/>
                </a:solidFill>
                <a:effectLst/>
                <a:latin typeface="+mn-lt"/>
                <a:ea typeface="+mn-ea"/>
                <a:cs typeface="+mn-cs"/>
              </a:rPr>
              <a:t>specificity</a:t>
            </a:r>
            <a:r>
              <a:rPr lang="ko-KR" altLang="en-US" sz="1200" b="0" i="0" u="none" strike="noStrike" kern="1200" dirty="0" smtClean="0">
                <a:solidFill>
                  <a:schemeClr val="tx1"/>
                </a:solidFill>
                <a:effectLst/>
                <a:latin typeface="+mn-lt"/>
                <a:ea typeface="+mn-ea"/>
                <a:cs typeface="+mn-cs"/>
              </a:rPr>
              <a:t>의 산술평균으로</a:t>
            </a:r>
            <a:r>
              <a:rPr lang="en-US" altLang="ko-KR" sz="1200" b="0" i="0" u="none" strike="noStrike" kern="1200" dirty="0" smtClean="0">
                <a:solidFill>
                  <a:schemeClr val="tx1"/>
                </a:solidFill>
                <a:effectLst/>
                <a:latin typeface="+mn-lt"/>
                <a:ea typeface="+mn-ea"/>
                <a:cs typeface="+mn-cs"/>
              </a:rPr>
              <a:t>, </a:t>
            </a:r>
            <a:r>
              <a:rPr lang="ko-KR" altLang="en-US" sz="1200" b="0" i="0" u="none" strike="noStrike" kern="1200" dirty="0" err="1" smtClean="0">
                <a:solidFill>
                  <a:schemeClr val="tx1"/>
                </a:solidFill>
                <a:effectLst/>
                <a:latin typeface="+mn-lt"/>
                <a:ea typeface="+mn-ea"/>
                <a:cs typeface="+mn-cs"/>
              </a:rPr>
              <a:t>데이터셋의</a:t>
            </a:r>
            <a:r>
              <a:rPr lang="ko-KR" altLang="en-US" sz="1200" b="0" i="0" u="none" strike="noStrike" kern="1200" dirty="0" smtClean="0">
                <a:solidFill>
                  <a:schemeClr val="tx1"/>
                </a:solidFill>
                <a:effectLst/>
                <a:latin typeface="+mn-lt"/>
                <a:ea typeface="+mn-ea"/>
                <a:cs typeface="+mn-cs"/>
              </a:rPr>
              <a:t> </a:t>
            </a:r>
            <a:r>
              <a:rPr lang="en-US" altLang="ko-KR" sz="1200" b="0" i="0" u="none" strike="noStrike" kern="1200" dirty="0" smtClean="0">
                <a:solidFill>
                  <a:schemeClr val="tx1"/>
                </a:solidFill>
                <a:effectLst/>
                <a:latin typeface="+mn-lt"/>
                <a:ea typeface="+mn-ea"/>
                <a:cs typeface="+mn-cs"/>
              </a:rPr>
              <a:t>class</a:t>
            </a:r>
            <a:r>
              <a:rPr lang="ko-KR" altLang="en-US" sz="1200" b="0" i="0" u="none" strike="noStrike" kern="1200" dirty="0" smtClean="0">
                <a:solidFill>
                  <a:schemeClr val="tx1"/>
                </a:solidFill>
                <a:effectLst/>
                <a:latin typeface="+mn-lt"/>
                <a:ea typeface="+mn-ea"/>
                <a:cs typeface="+mn-cs"/>
              </a:rPr>
              <a:t>가 </a:t>
            </a:r>
            <a:r>
              <a:rPr lang="en-US" altLang="ko-KR" sz="1200" b="0" i="0" u="none" strike="noStrike" kern="1200" dirty="0" smtClean="0">
                <a:solidFill>
                  <a:schemeClr val="tx1"/>
                </a:solidFill>
                <a:effectLst/>
                <a:latin typeface="+mn-lt"/>
                <a:ea typeface="+mn-ea"/>
                <a:cs typeface="+mn-cs"/>
              </a:rPr>
              <a:t>imbalance </a:t>
            </a:r>
            <a:r>
              <a:rPr lang="ko-KR" altLang="en-US" sz="1200" b="0" i="0" u="none" strike="noStrike" kern="1200" dirty="0" smtClean="0">
                <a:solidFill>
                  <a:schemeClr val="tx1"/>
                </a:solidFill>
                <a:effectLst/>
                <a:latin typeface="+mn-lt"/>
                <a:ea typeface="+mn-ea"/>
                <a:cs typeface="+mn-cs"/>
              </a:rPr>
              <a:t>할 때 </a:t>
            </a:r>
            <a:r>
              <a:rPr lang="en-US" altLang="ko-KR" sz="1200" b="0" i="0" u="none" strike="noStrike" kern="1200" dirty="0" smtClean="0">
                <a:solidFill>
                  <a:schemeClr val="tx1"/>
                </a:solidFill>
                <a:effectLst/>
                <a:latin typeface="+mn-lt"/>
                <a:ea typeface="+mn-ea"/>
                <a:cs typeface="+mn-cs"/>
              </a:rPr>
              <a:t>accuracy</a:t>
            </a:r>
            <a:r>
              <a:rPr lang="ko-KR" altLang="en-US" sz="1200" b="0" i="0" u="none" strike="noStrike" kern="1200" dirty="0" smtClean="0">
                <a:solidFill>
                  <a:schemeClr val="tx1"/>
                </a:solidFill>
                <a:effectLst/>
                <a:latin typeface="+mn-lt"/>
                <a:ea typeface="+mn-ea"/>
                <a:cs typeface="+mn-cs"/>
              </a:rPr>
              <a:t>보다 더 나은 측정을 수행할 수 있습니다</a:t>
            </a:r>
            <a:r>
              <a:rPr lang="en-US" altLang="ko-KR" sz="1200" b="0" i="0" u="none" strike="noStrike" kern="1200" dirty="0" smtClean="0">
                <a:solidFill>
                  <a:schemeClr val="tx1"/>
                </a:solidFill>
                <a:effectLst/>
                <a:latin typeface="+mn-lt"/>
                <a:ea typeface="+mn-ea"/>
                <a:cs typeface="+mn-cs"/>
              </a:rPr>
              <a:t>.</a:t>
            </a:r>
            <a:endParaRPr lang="ko-KR" altLang="en-US" sz="1200" b="0" i="0" u="none" strike="noStrike" kern="1200" dirty="0" smtClean="0">
              <a:solidFill>
                <a:schemeClr val="tx1"/>
              </a:solidFill>
              <a:effectLst/>
              <a:latin typeface="+mn-lt"/>
              <a:ea typeface="+mn-ea"/>
              <a:cs typeface="+mn-cs"/>
            </a:endParaRP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27</a:t>
            </a:fld>
            <a:endParaRPr lang="ko-KR" altLang="en-US"/>
          </a:p>
        </p:txBody>
      </p:sp>
    </p:spTree>
    <p:extLst>
      <p:ext uri="{BB962C8B-B14F-4D97-AF65-F5344CB8AC3E}">
        <p14:creationId xmlns:p14="http://schemas.microsoft.com/office/powerpoint/2010/main" val="3295614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이어서 앞서 언급한 </a:t>
            </a:r>
            <a:r>
              <a:rPr lang="en-US" altLang="ko-KR" baseline="0" dirty="0" smtClean="0"/>
              <a:t>recall</a:t>
            </a:r>
            <a:r>
              <a:rPr lang="ko-KR" altLang="en-US" baseline="0" dirty="0" smtClean="0"/>
              <a:t>값과</a:t>
            </a:r>
            <a:r>
              <a:rPr lang="en-US" altLang="ko-KR" baseline="0" dirty="0" smtClean="0"/>
              <a:t>, Predicted Positive </a:t>
            </a:r>
            <a:r>
              <a:rPr lang="ko-KR" altLang="en-US" baseline="0" dirty="0" smtClean="0"/>
              <a:t>대비 </a:t>
            </a:r>
            <a:r>
              <a:rPr lang="en-US" altLang="ko-KR" baseline="0" dirty="0" smtClean="0"/>
              <a:t>True positive </a:t>
            </a:r>
            <a:r>
              <a:rPr lang="ko-KR" altLang="en-US" baseline="0" dirty="0" smtClean="0"/>
              <a:t>비율인 </a:t>
            </a:r>
            <a:r>
              <a:rPr lang="en-US" altLang="ko-KR" baseline="0" dirty="0" smtClean="0"/>
              <a:t>Precision</a:t>
            </a:r>
            <a:r>
              <a:rPr lang="ko-KR" altLang="en-US" baseline="0" smtClean="0"/>
              <a:t>과</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28</a:t>
            </a:fld>
            <a:endParaRPr lang="ko-KR" altLang="en-US"/>
          </a:p>
        </p:txBody>
      </p:sp>
    </p:spTree>
    <p:extLst>
      <p:ext uri="{BB962C8B-B14F-4D97-AF65-F5344CB8AC3E}">
        <p14:creationId xmlns:p14="http://schemas.microsoft.com/office/powerpoint/2010/main" val="1788224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그 둘의 </a:t>
            </a:r>
            <a:r>
              <a:rPr lang="ko-KR" altLang="en-US" baseline="0" dirty="0" err="1" smtClean="0"/>
              <a:t>조화평균인</a:t>
            </a:r>
            <a:r>
              <a:rPr lang="ko-KR" altLang="en-US" baseline="0" dirty="0" smtClean="0"/>
              <a:t> </a:t>
            </a:r>
            <a:r>
              <a:rPr lang="en-US" altLang="ko-KR" baseline="0" dirty="0" smtClean="0"/>
              <a:t>F1 </a:t>
            </a:r>
            <a:r>
              <a:rPr lang="ko-KR" altLang="en-US" baseline="0" dirty="0" smtClean="0"/>
              <a:t>값을 평가지표로 채택하였습니다</a:t>
            </a:r>
            <a:r>
              <a:rPr lang="en-US" altLang="ko-KR" baseline="0" dirty="0" smtClean="0"/>
              <a:t>.</a:t>
            </a:r>
          </a:p>
          <a:p>
            <a:r>
              <a:rPr lang="ko-KR" altLang="en-US" baseline="0" dirty="0" smtClean="0"/>
              <a:t>이는 두 지표의 성능이 모두 무난하게 좋을 때 높은 값을 보이는 지표로</a:t>
            </a:r>
            <a:r>
              <a:rPr lang="en-US" altLang="ko-KR" baseline="0" dirty="0" smtClean="0"/>
              <a:t>, </a:t>
            </a:r>
            <a:r>
              <a:rPr lang="ko-KR" altLang="en-US" baseline="0" dirty="0" smtClean="0"/>
              <a:t>둘 사이 균형을 유지할 수 있도록 도와줍니다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29</a:t>
            </a:fld>
            <a:endParaRPr lang="ko-KR" altLang="en-US"/>
          </a:p>
        </p:txBody>
      </p:sp>
    </p:spTree>
    <p:extLst>
      <p:ext uri="{BB962C8B-B14F-4D97-AF65-F5344CB8AC3E}">
        <p14:creationId xmlns:p14="http://schemas.microsoft.com/office/powerpoint/2010/main" val="178071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먼저 연구 배경입니다</a:t>
            </a:r>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a:t>
            </a:fld>
            <a:endParaRPr lang="ko-KR" altLang="en-US"/>
          </a:p>
        </p:txBody>
      </p:sp>
    </p:spTree>
    <p:extLst>
      <p:ext uri="{BB962C8B-B14F-4D97-AF65-F5344CB8AC3E}">
        <p14:creationId xmlns:p14="http://schemas.microsoft.com/office/powerpoint/2010/main" val="574722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이제 결과에 대해서 말씀드리겠습니다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30</a:t>
            </a:fld>
            <a:endParaRPr lang="ko-KR" altLang="en-US"/>
          </a:p>
        </p:txBody>
      </p:sp>
    </p:spTree>
    <p:extLst>
      <p:ext uri="{BB962C8B-B14F-4D97-AF65-F5344CB8AC3E}">
        <p14:creationId xmlns:p14="http://schemas.microsoft.com/office/powerpoint/2010/main" val="828798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먼저 </a:t>
            </a:r>
            <a:r>
              <a:rPr lang="en-US" altLang="ko-KR" baseline="0" dirty="0" smtClean="0"/>
              <a:t>DILI</a:t>
            </a:r>
            <a:r>
              <a:rPr lang="ko-KR" altLang="en-US" baseline="0" dirty="0" smtClean="0"/>
              <a:t>입니다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31</a:t>
            </a:fld>
            <a:endParaRPr lang="ko-KR" altLang="en-US"/>
          </a:p>
        </p:txBody>
      </p:sp>
    </p:spTree>
    <p:extLst>
      <p:ext uri="{BB962C8B-B14F-4D97-AF65-F5344CB8AC3E}">
        <p14:creationId xmlns:p14="http://schemas.microsoft.com/office/powerpoint/2010/main" val="4116878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해당 그래프는 </a:t>
            </a:r>
            <a:r>
              <a:rPr lang="en-US" altLang="ko-KR" baseline="0" dirty="0" smtClean="0"/>
              <a:t>DILI</a:t>
            </a:r>
            <a:r>
              <a:rPr lang="ko-KR" altLang="en-US" baseline="0" dirty="0" smtClean="0"/>
              <a:t>에 대하여 </a:t>
            </a:r>
            <a:r>
              <a:rPr lang="en-US" altLang="ko-KR" baseline="0" dirty="0" smtClean="0"/>
              <a:t>Logistic Regression</a:t>
            </a:r>
            <a:r>
              <a:rPr lang="ko-KR" altLang="en-US" baseline="0" dirty="0" smtClean="0"/>
              <a:t>을 이용해 수행한 성능 평가로</a:t>
            </a:r>
            <a:r>
              <a:rPr lang="en-US" altLang="ko-KR" baseline="0" dirty="0" smtClean="0"/>
              <a:t>, </a:t>
            </a:r>
            <a:r>
              <a:rPr lang="ko-KR" altLang="en-US" baseline="0" dirty="0" smtClean="0"/>
              <a:t>좌측상단부터 차례로 기본</a:t>
            </a:r>
            <a:r>
              <a:rPr lang="en-US" altLang="ko-KR" baseline="0" dirty="0" smtClean="0"/>
              <a:t>, normalization </a:t>
            </a:r>
            <a:r>
              <a:rPr lang="ko-KR" altLang="en-US" baseline="0" dirty="0" err="1" smtClean="0"/>
              <a:t>수행이후</a:t>
            </a:r>
            <a:r>
              <a:rPr lang="en-US" altLang="ko-KR" baseline="0" dirty="0" smtClean="0"/>
              <a:t>, smote </a:t>
            </a:r>
            <a:r>
              <a:rPr lang="ko-KR" altLang="en-US" baseline="0" dirty="0" smtClean="0"/>
              <a:t>추가 수행 결과입니다</a:t>
            </a:r>
            <a:r>
              <a:rPr lang="en-US" altLang="ko-KR" baseline="0" dirty="0" smtClean="0"/>
              <a:t>.</a:t>
            </a:r>
          </a:p>
          <a:p>
            <a:r>
              <a:rPr lang="ko-KR" altLang="en-US" baseline="0" dirty="0" smtClean="0"/>
              <a:t>특별한 처리를 가하지 않은 기본 데이터를 사용한 모델의 경우 </a:t>
            </a:r>
            <a:r>
              <a:rPr lang="en-US" altLang="ko-KR" baseline="0" dirty="0" smtClean="0"/>
              <a:t>C</a:t>
            </a:r>
            <a:r>
              <a:rPr lang="ko-KR" altLang="en-US" baseline="0" dirty="0" smtClean="0"/>
              <a:t>가 </a:t>
            </a:r>
            <a:r>
              <a:rPr lang="en-US" altLang="ko-KR" baseline="0" dirty="0" smtClean="0"/>
              <a:t>16</a:t>
            </a:r>
            <a:r>
              <a:rPr lang="ko-KR" altLang="en-US" baseline="0" dirty="0" smtClean="0"/>
              <a:t>일 때 전반적으로 좋은 성능을 보임을 확인할 수 있었습니다</a:t>
            </a:r>
            <a:r>
              <a:rPr lang="en-US" altLang="ko-KR" baseline="0" dirty="0" smtClean="0"/>
              <a:t>. </a:t>
            </a:r>
            <a:r>
              <a:rPr lang="ko-KR" altLang="en-US" baseline="0" dirty="0" smtClean="0"/>
              <a:t>전반적인 성능은 그렇게 좋지 못한데</a:t>
            </a:r>
            <a:r>
              <a:rPr lang="en-US" altLang="ko-KR" baseline="0" dirty="0" smtClean="0"/>
              <a:t>, </a:t>
            </a:r>
            <a:r>
              <a:rPr lang="ko-KR" altLang="en-US" baseline="0" dirty="0" smtClean="0"/>
              <a:t>이는 </a:t>
            </a:r>
            <a:r>
              <a:rPr lang="en-US" altLang="ko-KR" baseline="0" dirty="0" smtClean="0"/>
              <a:t>DILI </a:t>
            </a:r>
            <a:r>
              <a:rPr lang="ko-KR" altLang="en-US" baseline="0" dirty="0" smtClean="0"/>
              <a:t>데이터가 전반적으로 부족하기 때문이라고 생각됩니다</a:t>
            </a:r>
            <a:r>
              <a:rPr lang="en-US" altLang="ko-KR" baseline="0" dirty="0" smtClean="0"/>
              <a:t>.</a:t>
            </a:r>
          </a:p>
          <a:p>
            <a:r>
              <a:rPr lang="en-US" altLang="ko-KR" baseline="0" dirty="0" smtClean="0"/>
              <a:t>scaling</a:t>
            </a:r>
            <a:r>
              <a:rPr lang="ko-KR" altLang="en-US" baseline="0" dirty="0" smtClean="0"/>
              <a:t>을 한 데이터에 대해서는 </a:t>
            </a:r>
            <a:r>
              <a:rPr lang="en-US" altLang="ko-KR" baseline="0" dirty="0" smtClean="0"/>
              <a:t>c</a:t>
            </a:r>
            <a:r>
              <a:rPr lang="ko-KR" altLang="en-US" baseline="0" dirty="0" smtClean="0"/>
              <a:t>값이 커질수록 성능이 감소하는 것을 확인할 수 있는데</a:t>
            </a:r>
            <a:r>
              <a:rPr lang="en-US" altLang="ko-KR" baseline="0" dirty="0" smtClean="0"/>
              <a:t>, </a:t>
            </a:r>
            <a:r>
              <a:rPr lang="ko-KR" altLang="en-US" baseline="0" dirty="0" smtClean="0"/>
              <a:t>그럼에도 전체적인 성능은 처리 전보다는 좋은 것을 확인할 수 있습니다</a:t>
            </a:r>
            <a:r>
              <a:rPr lang="en-US" altLang="ko-KR" baseline="0" dirty="0" smtClean="0"/>
              <a:t>.</a:t>
            </a:r>
          </a:p>
          <a:p>
            <a:r>
              <a:rPr lang="ko-KR" altLang="en-US" baseline="0" dirty="0" smtClean="0"/>
              <a:t>또 여기에 추가로 </a:t>
            </a:r>
            <a:r>
              <a:rPr lang="en-US" altLang="ko-KR" baseline="0" dirty="0" smtClean="0"/>
              <a:t>oversampling</a:t>
            </a:r>
            <a:r>
              <a:rPr lang="ko-KR" altLang="en-US" baseline="0" dirty="0" smtClean="0"/>
              <a:t>을 하여 </a:t>
            </a:r>
            <a:r>
              <a:rPr lang="en-US" altLang="ko-KR" baseline="0" dirty="0" smtClean="0"/>
              <a:t>class</a:t>
            </a:r>
            <a:r>
              <a:rPr lang="ko-KR" altLang="en-US" baseline="0" dirty="0" smtClean="0"/>
              <a:t>의 비율을 맞춰 준 결과 </a:t>
            </a:r>
            <a:r>
              <a:rPr lang="en-US" altLang="ko-KR" baseline="0" dirty="0" smtClean="0"/>
              <a:t>c</a:t>
            </a:r>
            <a:r>
              <a:rPr lang="ko-KR" altLang="en-US" baseline="0" dirty="0" smtClean="0"/>
              <a:t>가 </a:t>
            </a:r>
            <a:r>
              <a:rPr lang="en-US" altLang="ko-KR" baseline="0" dirty="0" smtClean="0"/>
              <a:t>2</a:t>
            </a:r>
            <a:r>
              <a:rPr lang="ko-KR" altLang="en-US" baseline="0" dirty="0" smtClean="0"/>
              <a:t>일 때 최대 성능을 기록하고 이후로 감소하는 모습을 확인할 수 있습니다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32</a:t>
            </a:fld>
            <a:endParaRPr lang="ko-KR" altLang="en-US"/>
          </a:p>
        </p:txBody>
      </p:sp>
    </p:spTree>
    <p:extLst>
      <p:ext uri="{BB962C8B-B14F-4D97-AF65-F5344CB8AC3E}">
        <p14:creationId xmlns:p14="http://schemas.microsoft.com/office/powerpoint/2010/main" val="2572161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다음으로 </a:t>
            </a:r>
            <a:r>
              <a:rPr lang="en-US" altLang="ko-KR" baseline="0" dirty="0" smtClean="0"/>
              <a:t>LGBM</a:t>
            </a:r>
            <a:r>
              <a:rPr lang="ko-KR" altLang="en-US" baseline="0" dirty="0" smtClean="0"/>
              <a:t>입니다</a:t>
            </a:r>
            <a:r>
              <a:rPr lang="en-US" altLang="ko-KR" baseline="0" dirty="0" smtClean="0"/>
              <a:t>. </a:t>
            </a:r>
            <a:r>
              <a:rPr lang="ko-KR" altLang="en-US" baseline="0" dirty="0" err="1" smtClean="0"/>
              <a:t>러닝레이트와</a:t>
            </a:r>
            <a:r>
              <a:rPr lang="ko-KR" altLang="en-US" baseline="0" dirty="0" smtClean="0"/>
              <a:t> 트리 개수를 변경해가며 성능 평가를 수행하였고</a:t>
            </a:r>
            <a:r>
              <a:rPr lang="en-US" altLang="ko-KR" baseline="0" dirty="0" smtClean="0"/>
              <a:t>, </a:t>
            </a:r>
            <a:r>
              <a:rPr lang="ko-KR" altLang="en-US" baseline="0" dirty="0" err="1" smtClean="0"/>
              <a:t>러닝레이트가</a:t>
            </a:r>
            <a:r>
              <a:rPr lang="ko-KR" altLang="en-US" baseline="0" dirty="0" smtClean="0"/>
              <a:t> 감소함에 따라 전반적으로 성능은 증가하였고</a:t>
            </a:r>
            <a:r>
              <a:rPr lang="en-US" altLang="ko-KR" baseline="0" dirty="0" smtClean="0"/>
              <a:t>, </a:t>
            </a:r>
            <a:r>
              <a:rPr lang="ko-KR" altLang="en-US" baseline="0" dirty="0" smtClean="0"/>
              <a:t>트리 개수가 떨어질 때 성능이 급격하게 감소하는 경향을 확인할 수 있습니다</a:t>
            </a:r>
            <a:r>
              <a:rPr lang="en-US" altLang="ko-KR" baseline="0" dirty="0" smtClean="0"/>
              <a:t>.</a:t>
            </a:r>
          </a:p>
          <a:p>
            <a:r>
              <a:rPr lang="ko-KR" altLang="en-US" baseline="0" dirty="0" smtClean="0"/>
              <a:t>별도의 처리를 하지 않은 데이터에 대해서는 </a:t>
            </a:r>
            <a:r>
              <a:rPr lang="ko-KR" altLang="en-US" baseline="0" dirty="0" err="1" smtClean="0"/>
              <a:t>러닝레이트</a:t>
            </a:r>
            <a:r>
              <a:rPr lang="ko-KR" altLang="en-US" baseline="0" dirty="0" smtClean="0"/>
              <a:t> </a:t>
            </a:r>
            <a:r>
              <a:rPr lang="en-US" altLang="ko-KR" baseline="0" dirty="0" smtClean="0"/>
              <a:t>0.01, </a:t>
            </a:r>
            <a:r>
              <a:rPr lang="ko-KR" altLang="en-US" baseline="0" dirty="0" smtClean="0"/>
              <a:t>트리 </a:t>
            </a:r>
            <a:r>
              <a:rPr lang="en-US" altLang="ko-KR" baseline="0" dirty="0" smtClean="0"/>
              <a:t>1000</a:t>
            </a:r>
            <a:r>
              <a:rPr lang="ko-KR" altLang="en-US" baseline="0" dirty="0" smtClean="0"/>
              <a:t>개일 때 최고의 성능을 보이고 있으며</a:t>
            </a:r>
            <a:r>
              <a:rPr lang="en-US" altLang="ko-KR" baseline="0" dirty="0" smtClean="0"/>
              <a:t>, normalization</a:t>
            </a:r>
            <a:r>
              <a:rPr lang="ko-KR" altLang="en-US" baseline="0" dirty="0" smtClean="0"/>
              <a:t>과 오버샘플링을 적용한 경우에는 각각 </a:t>
            </a:r>
            <a:r>
              <a:rPr lang="ko-KR" altLang="en-US" baseline="0" dirty="0" err="1" smtClean="0"/>
              <a:t>러닝레이트</a:t>
            </a:r>
            <a:r>
              <a:rPr lang="ko-KR" altLang="en-US" baseline="0" dirty="0" smtClean="0"/>
              <a:t> </a:t>
            </a:r>
            <a:r>
              <a:rPr lang="en-US" altLang="ko-KR" baseline="0" dirty="0" smtClean="0"/>
              <a:t>0.01, </a:t>
            </a:r>
            <a:r>
              <a:rPr lang="ko-KR" altLang="en-US" baseline="0" dirty="0" smtClean="0"/>
              <a:t>트리 개수 </a:t>
            </a:r>
            <a:r>
              <a:rPr lang="en-US" altLang="ko-KR" baseline="0" dirty="0" smtClean="0"/>
              <a:t>700</a:t>
            </a:r>
            <a:r>
              <a:rPr lang="ko-KR" altLang="en-US" baseline="0" dirty="0" smtClean="0"/>
              <a:t>개일 때</a:t>
            </a:r>
            <a:r>
              <a:rPr lang="en-US" altLang="ko-KR" baseline="0" dirty="0" smtClean="0"/>
              <a:t>, </a:t>
            </a:r>
            <a:r>
              <a:rPr lang="ko-KR" altLang="en-US" baseline="0" dirty="0" err="1" smtClean="0"/>
              <a:t>러닝레이트</a:t>
            </a:r>
            <a:r>
              <a:rPr lang="ko-KR" altLang="en-US" baseline="0" dirty="0" smtClean="0"/>
              <a:t> </a:t>
            </a:r>
            <a:r>
              <a:rPr lang="en-US" altLang="ko-KR" baseline="0" dirty="0" smtClean="0"/>
              <a:t>900</a:t>
            </a:r>
            <a:r>
              <a:rPr lang="ko-KR" altLang="en-US" baseline="0" dirty="0" smtClean="0"/>
              <a:t>개</a:t>
            </a:r>
            <a:r>
              <a:rPr lang="en-US" altLang="ko-KR" baseline="0" dirty="0" smtClean="0"/>
              <a:t>, </a:t>
            </a:r>
            <a:r>
              <a:rPr lang="ko-KR" altLang="en-US" baseline="0" dirty="0" err="1" smtClean="0"/>
              <a:t>트리개수</a:t>
            </a:r>
            <a:r>
              <a:rPr lang="ko-KR" altLang="en-US" baseline="0" dirty="0" smtClean="0"/>
              <a:t> </a:t>
            </a:r>
            <a:r>
              <a:rPr lang="en-US" altLang="ko-KR" baseline="0" dirty="0" smtClean="0"/>
              <a:t>900</a:t>
            </a:r>
            <a:r>
              <a:rPr lang="ko-KR" altLang="en-US" baseline="0" dirty="0" err="1" smtClean="0"/>
              <a:t>개일때</a:t>
            </a:r>
            <a:r>
              <a:rPr lang="ko-KR" altLang="en-US" baseline="0" dirty="0" smtClean="0"/>
              <a:t> 최고 성능을 보이고 있습니다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33</a:t>
            </a:fld>
            <a:endParaRPr lang="ko-KR" altLang="en-US"/>
          </a:p>
        </p:txBody>
      </p:sp>
    </p:spTree>
    <p:extLst>
      <p:ext uri="{BB962C8B-B14F-4D97-AF65-F5344CB8AC3E}">
        <p14:creationId xmlns:p14="http://schemas.microsoft.com/office/powerpoint/2010/main" val="185897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다음으로는 </a:t>
            </a:r>
            <a:r>
              <a:rPr lang="ko-KR" altLang="en-US" baseline="0" dirty="0" err="1" smtClean="0"/>
              <a:t>랜덤포레스트를</a:t>
            </a:r>
            <a:r>
              <a:rPr lang="ko-KR" altLang="en-US" baseline="0" dirty="0" smtClean="0"/>
              <a:t> 이용했는데</a:t>
            </a:r>
            <a:r>
              <a:rPr lang="en-US" altLang="ko-KR" baseline="0" dirty="0" smtClean="0"/>
              <a:t>, </a:t>
            </a:r>
            <a:r>
              <a:rPr lang="ko-KR" altLang="en-US" baseline="0" dirty="0" smtClean="0"/>
              <a:t>성능 지표가 일정한 경향을 보이지 않았습니다</a:t>
            </a:r>
            <a:r>
              <a:rPr lang="en-US" altLang="ko-KR" baseline="0" dirty="0" smtClean="0"/>
              <a:t>. </a:t>
            </a:r>
            <a:r>
              <a:rPr lang="ko-KR" altLang="en-US" baseline="0" dirty="0" smtClean="0"/>
              <a:t>전반적으로 트리 개수가 </a:t>
            </a:r>
            <a:r>
              <a:rPr lang="en-US" altLang="ko-KR" baseline="0" dirty="0" smtClean="0"/>
              <a:t>700</a:t>
            </a:r>
            <a:r>
              <a:rPr lang="ko-KR" altLang="en-US" baseline="0" dirty="0" smtClean="0"/>
              <a:t>개일 때의 성능이 가장 무난하게 좋은 것을 확인할 수 있습니다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34</a:t>
            </a:fld>
            <a:endParaRPr lang="ko-KR" altLang="en-US"/>
          </a:p>
        </p:txBody>
      </p:sp>
    </p:spTree>
    <p:extLst>
      <p:ext uri="{BB962C8B-B14F-4D97-AF65-F5344CB8AC3E}">
        <p14:creationId xmlns:p14="http://schemas.microsoft.com/office/powerpoint/2010/main" val="1440389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err="1" smtClean="0"/>
              <a:t>Knn</a:t>
            </a:r>
            <a:r>
              <a:rPr lang="ko-KR" altLang="en-US" baseline="0" dirty="0" smtClean="0"/>
              <a:t>의 경우 </a:t>
            </a:r>
            <a:r>
              <a:rPr lang="en-US" altLang="ko-KR" baseline="0" dirty="0" smtClean="0"/>
              <a:t>k</a:t>
            </a:r>
            <a:r>
              <a:rPr lang="ko-KR" altLang="en-US" baseline="0" dirty="0" smtClean="0"/>
              <a:t>가 증가함에 따라 성능이 감소하였고</a:t>
            </a:r>
            <a:r>
              <a:rPr lang="en-US" altLang="ko-KR" baseline="0" dirty="0" smtClean="0"/>
              <a:t>, 3</a:t>
            </a:r>
            <a:r>
              <a:rPr lang="ko-KR" altLang="en-US" baseline="0" dirty="0" smtClean="0"/>
              <a:t>가지 경우 모두에 대하여 </a:t>
            </a:r>
            <a:r>
              <a:rPr lang="en-US" altLang="ko-KR" baseline="0" dirty="0" smtClean="0"/>
              <a:t>k</a:t>
            </a:r>
            <a:r>
              <a:rPr lang="ko-KR" altLang="en-US" baseline="0" dirty="0" smtClean="0"/>
              <a:t>가 </a:t>
            </a:r>
            <a:r>
              <a:rPr lang="en-US" altLang="ko-KR" baseline="0" dirty="0" smtClean="0"/>
              <a:t>3</a:t>
            </a:r>
            <a:r>
              <a:rPr lang="ko-KR" altLang="en-US" baseline="0" dirty="0" smtClean="0"/>
              <a:t>일 때 최고의 성능을 보임을 알 수 있습니다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35</a:t>
            </a:fld>
            <a:endParaRPr lang="ko-KR" altLang="en-US"/>
          </a:p>
        </p:txBody>
      </p:sp>
    </p:spTree>
    <p:extLst>
      <p:ext uri="{BB962C8B-B14F-4D97-AF65-F5344CB8AC3E}">
        <p14:creationId xmlns:p14="http://schemas.microsoft.com/office/powerpoint/2010/main" val="665339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err="1" smtClean="0"/>
              <a:t>Svm</a:t>
            </a:r>
            <a:r>
              <a:rPr lang="en-US" altLang="ko-KR" baseline="0" dirty="0" smtClean="0"/>
              <a:t> </a:t>
            </a:r>
            <a:r>
              <a:rPr lang="ko-KR" altLang="en-US" baseline="0" dirty="0" smtClean="0"/>
              <a:t>또한 성능의 경향성을 파악하기가 다소 어려웠는데</a:t>
            </a:r>
            <a:r>
              <a:rPr lang="en-US" altLang="ko-KR" baseline="0" dirty="0" smtClean="0"/>
              <a:t>, </a:t>
            </a:r>
            <a:r>
              <a:rPr lang="ko-KR" altLang="en-US" baseline="0" dirty="0" smtClean="0"/>
              <a:t>대체로 </a:t>
            </a:r>
            <a:r>
              <a:rPr lang="en-US" altLang="ko-KR" baseline="0" dirty="0" smtClean="0"/>
              <a:t>c</a:t>
            </a:r>
            <a:r>
              <a:rPr lang="ko-KR" altLang="en-US" baseline="0" dirty="0" smtClean="0"/>
              <a:t>가 </a:t>
            </a:r>
            <a:r>
              <a:rPr lang="en-US" altLang="ko-KR" baseline="0" dirty="0" smtClean="0"/>
              <a:t>10</a:t>
            </a:r>
            <a:r>
              <a:rPr lang="ko-KR" altLang="en-US" baseline="0" dirty="0" smtClean="0"/>
              <a:t>일 때 성능이 좋았습니다</a:t>
            </a:r>
            <a:r>
              <a:rPr lang="en-US" altLang="ko-KR" baseline="0" dirty="0" smtClean="0"/>
              <a:t>. </a:t>
            </a:r>
            <a:r>
              <a:rPr lang="ko-KR" altLang="en-US" baseline="0" dirty="0" smtClean="0"/>
              <a:t>감마는 </a:t>
            </a:r>
            <a:r>
              <a:rPr lang="en-US" altLang="ko-KR" baseline="0" dirty="0" smtClean="0"/>
              <a:t>0.01</a:t>
            </a:r>
            <a:r>
              <a:rPr lang="ko-KR" altLang="en-US" baseline="0" dirty="0" err="1" smtClean="0"/>
              <a:t>일때</a:t>
            </a:r>
            <a:r>
              <a:rPr lang="ko-KR" altLang="en-US" baseline="0" dirty="0" smtClean="0"/>
              <a:t> 전반적인 성능이 좋았습니다</a:t>
            </a:r>
            <a:r>
              <a:rPr lang="en-US" altLang="ko-KR" baseline="0" dirty="0" smtClean="0"/>
              <a:t>.</a:t>
            </a:r>
          </a:p>
          <a:p>
            <a:r>
              <a:rPr lang="ko-KR" altLang="en-US" baseline="0" dirty="0" smtClean="0"/>
              <a:t>여기서 </a:t>
            </a:r>
            <a:r>
              <a:rPr lang="en-US" altLang="ko-KR" baseline="0" dirty="0" smtClean="0"/>
              <a:t>C</a:t>
            </a:r>
            <a:r>
              <a:rPr lang="ko-KR" altLang="en-US" baseline="0" dirty="0" smtClean="0"/>
              <a:t> 매개변수는 모델에 제약을 거는 </a:t>
            </a:r>
            <a:r>
              <a:rPr lang="ko-KR" altLang="en-US" baseline="0" dirty="0" err="1" smtClean="0"/>
              <a:t>파라미터로</a:t>
            </a:r>
            <a:r>
              <a:rPr lang="en-US" altLang="ko-KR" baseline="0" dirty="0" smtClean="0"/>
              <a:t>, </a:t>
            </a:r>
            <a:r>
              <a:rPr lang="ko-KR" altLang="en-US" baseline="0" dirty="0" smtClean="0"/>
              <a:t>작을수록 강하게 제약을 걸게 됩니다</a:t>
            </a:r>
            <a:r>
              <a:rPr lang="en-US" altLang="ko-KR" baseline="0" dirty="0" smtClean="0"/>
              <a:t>.</a:t>
            </a:r>
          </a:p>
          <a:p>
            <a:r>
              <a:rPr lang="ko-KR" altLang="en-US" baseline="0" dirty="0" smtClean="0"/>
              <a:t>또한 감마는 </a:t>
            </a:r>
            <a:r>
              <a:rPr lang="ko-KR" altLang="en-US" baseline="0" dirty="0" err="1" smtClean="0"/>
              <a:t>가우시안</a:t>
            </a:r>
            <a:r>
              <a:rPr lang="ko-KR" altLang="en-US" baseline="0" dirty="0" smtClean="0"/>
              <a:t> 커널의 폭을 제어하는 매개변수로</a:t>
            </a:r>
            <a:r>
              <a:rPr lang="en-US" altLang="ko-KR" baseline="0" dirty="0" smtClean="0"/>
              <a:t>, </a:t>
            </a:r>
            <a:r>
              <a:rPr lang="ko-KR" altLang="en-US" baseline="0" dirty="0" smtClean="0"/>
              <a:t>작을수록 비선형 결정 경계가 천천히 바뀌게 됩니다</a:t>
            </a:r>
            <a:r>
              <a:rPr lang="en-US" altLang="ko-KR" baseline="0" dirty="0" smtClean="0"/>
              <a:t>.</a:t>
            </a:r>
          </a:p>
          <a:p>
            <a:r>
              <a:rPr lang="ko-KR" altLang="en-US" baseline="0" dirty="0" smtClean="0"/>
              <a:t>너무 천천히 바뀔 경우 제대로 된 분류를 하지 못하고</a:t>
            </a:r>
            <a:r>
              <a:rPr lang="en-US" altLang="ko-KR" baseline="0" dirty="0" smtClean="0"/>
              <a:t>, </a:t>
            </a:r>
            <a:r>
              <a:rPr lang="ko-KR" altLang="en-US" baseline="0" dirty="0" smtClean="0"/>
              <a:t>너무 빠르게 바뀔 경우 모델이 복잡해져 </a:t>
            </a:r>
            <a:r>
              <a:rPr lang="ko-KR" altLang="en-US" baseline="0" dirty="0" err="1" smtClean="0"/>
              <a:t>오버피팅이</a:t>
            </a:r>
            <a:r>
              <a:rPr lang="ko-KR" altLang="en-US" baseline="0" dirty="0" smtClean="0"/>
              <a:t> 일어나므로 </a:t>
            </a:r>
            <a:r>
              <a:rPr lang="en-US" altLang="ko-KR" baseline="0" dirty="0" smtClean="0"/>
              <a:t>0.01</a:t>
            </a:r>
            <a:r>
              <a:rPr lang="ko-KR" altLang="en-US" baseline="0" dirty="0" smtClean="0"/>
              <a:t>에서 성능이 좋았던 것으로 생각됩니다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36</a:t>
            </a:fld>
            <a:endParaRPr lang="ko-KR" altLang="en-US"/>
          </a:p>
        </p:txBody>
      </p:sp>
    </p:spTree>
    <p:extLst>
      <p:ext uri="{BB962C8B-B14F-4D97-AF65-F5344CB8AC3E}">
        <p14:creationId xmlns:p14="http://schemas.microsoft.com/office/powerpoint/2010/main" val="608579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이어서 </a:t>
            </a:r>
            <a:r>
              <a:rPr lang="en-US" altLang="ko-KR" dirty="0" smtClean="0"/>
              <a:t>AMES</a:t>
            </a:r>
            <a:r>
              <a:rPr lang="ko-KR" altLang="en-US" dirty="0" smtClean="0"/>
              <a:t>입니다</a:t>
            </a:r>
            <a:r>
              <a:rPr lang="en-US" altLang="ko-KR" dirty="0" smtClean="0"/>
              <a: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37</a:t>
            </a:fld>
            <a:endParaRPr lang="ko-KR" altLang="en-US"/>
          </a:p>
        </p:txBody>
      </p:sp>
    </p:spTree>
    <p:extLst>
      <p:ext uri="{BB962C8B-B14F-4D97-AF65-F5344CB8AC3E}">
        <p14:creationId xmlns:p14="http://schemas.microsoft.com/office/powerpoint/2010/main" val="304370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err="1" smtClean="0"/>
              <a:t>로지스틱</a:t>
            </a:r>
            <a:r>
              <a:rPr lang="ko-KR" altLang="en-US" baseline="0" dirty="0" smtClean="0"/>
              <a:t> </a:t>
            </a:r>
            <a:r>
              <a:rPr lang="ko-KR" altLang="en-US" baseline="0" dirty="0" err="1" smtClean="0"/>
              <a:t>리그레션의</a:t>
            </a:r>
            <a:r>
              <a:rPr lang="ko-KR" altLang="en-US" baseline="0" dirty="0" smtClean="0"/>
              <a:t> 경우 전처리 후에는 항상 </a:t>
            </a:r>
            <a:r>
              <a:rPr lang="en-US" altLang="ko-KR" baseline="0" dirty="0" smtClean="0"/>
              <a:t>C</a:t>
            </a:r>
            <a:r>
              <a:rPr lang="ko-KR" altLang="en-US" baseline="0" dirty="0" smtClean="0"/>
              <a:t>가 감소함에 따라 성능이 감소했습니다</a:t>
            </a:r>
            <a:r>
              <a:rPr lang="en-US" altLang="ko-KR" baseline="0" dirty="0" smtClean="0"/>
              <a:t>. </a:t>
            </a:r>
            <a:r>
              <a:rPr lang="ko-KR" altLang="en-US" baseline="0" dirty="0" smtClean="0"/>
              <a:t>이는 </a:t>
            </a:r>
            <a:r>
              <a:rPr lang="en-US" altLang="ko-KR" baseline="0" dirty="0" smtClean="0"/>
              <a:t>AMES</a:t>
            </a:r>
            <a:r>
              <a:rPr lang="ko-KR" altLang="en-US" baseline="0" dirty="0" smtClean="0"/>
              <a:t>에서도 마찬가지였고</a:t>
            </a:r>
            <a:r>
              <a:rPr lang="en-US" altLang="ko-KR" baseline="0" dirty="0" smtClean="0"/>
              <a:t>, </a:t>
            </a:r>
            <a:r>
              <a:rPr lang="ko-KR" altLang="en-US" baseline="0" dirty="0" smtClean="0"/>
              <a:t>전처리 전에는 </a:t>
            </a:r>
            <a:r>
              <a:rPr lang="en-US" altLang="ko-KR" baseline="0" dirty="0" smtClean="0"/>
              <a:t>c</a:t>
            </a:r>
            <a:r>
              <a:rPr lang="ko-KR" altLang="en-US" baseline="0" dirty="0" smtClean="0"/>
              <a:t>가 </a:t>
            </a:r>
            <a:r>
              <a:rPr lang="en-US" altLang="ko-KR" baseline="0" dirty="0" smtClean="0"/>
              <a:t>32</a:t>
            </a:r>
            <a:r>
              <a:rPr lang="ko-KR" altLang="en-US" baseline="0" dirty="0" smtClean="0"/>
              <a:t>일 때 최적의 성능을 보였습니다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38</a:t>
            </a:fld>
            <a:endParaRPr lang="ko-KR" altLang="en-US"/>
          </a:p>
        </p:txBody>
      </p:sp>
    </p:spTree>
    <p:extLst>
      <p:ext uri="{BB962C8B-B14F-4D97-AF65-F5344CB8AC3E}">
        <p14:creationId xmlns:p14="http://schemas.microsoft.com/office/powerpoint/2010/main" val="147095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err="1" smtClean="0"/>
              <a:t>Lgbm</a:t>
            </a:r>
            <a:r>
              <a:rPr lang="ko-KR" altLang="en-US" baseline="0" dirty="0" smtClean="0"/>
              <a:t>의 경우 러닝 </a:t>
            </a:r>
            <a:r>
              <a:rPr lang="ko-KR" altLang="en-US" baseline="0" dirty="0" err="1" smtClean="0"/>
              <a:t>레이트가</a:t>
            </a:r>
            <a:r>
              <a:rPr lang="ko-KR" altLang="en-US" baseline="0" dirty="0" smtClean="0"/>
              <a:t> 감소하면 전체적으로 성능이 감소했다가 다시 오르는 것을 확인할 수 있는데</a:t>
            </a:r>
            <a:r>
              <a:rPr lang="en-US" altLang="ko-KR" baseline="0" dirty="0" smtClean="0"/>
              <a:t>, tree</a:t>
            </a:r>
            <a:r>
              <a:rPr lang="ko-KR" altLang="en-US" baseline="0" dirty="0" smtClean="0"/>
              <a:t>가 늘어남에 따라 특정 값에 수렴하는 경향을 보였습니다</a:t>
            </a:r>
            <a:r>
              <a:rPr lang="en-US" altLang="ko-KR" baseline="0" dirty="0" smtClean="0"/>
              <a:t>.</a:t>
            </a:r>
          </a:p>
          <a:p>
            <a:r>
              <a:rPr lang="ko-KR" altLang="en-US" baseline="0" dirty="0" smtClean="0"/>
              <a:t>이러한 경향은 전처리 후에도 동일했습니다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39</a:t>
            </a:fld>
            <a:endParaRPr lang="ko-KR" altLang="en-US"/>
          </a:p>
        </p:txBody>
      </p:sp>
    </p:spTree>
    <p:extLst>
      <p:ext uri="{BB962C8B-B14F-4D97-AF65-F5344CB8AC3E}">
        <p14:creationId xmlns:p14="http://schemas.microsoft.com/office/powerpoint/2010/main" val="102615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업무인턴으로서 현재 진행되고 있는 약물 독성 연구의 보조를 하였는데</a:t>
            </a:r>
            <a:r>
              <a:rPr lang="en-US" altLang="ko-KR" dirty="0" smtClean="0"/>
              <a:t>, </a:t>
            </a:r>
            <a:r>
              <a:rPr lang="ko-KR" altLang="en-US" dirty="0" smtClean="0"/>
              <a:t>이 과정에서 수집한 데이터를 기반으로 개인 연구를 진행하기로 하였습니다</a:t>
            </a:r>
            <a:r>
              <a:rPr lang="en-US" altLang="ko-KR" dirty="0" smtClean="0"/>
              <a:t>.</a:t>
            </a:r>
          </a:p>
          <a:p>
            <a:r>
              <a:rPr lang="ko-KR" altLang="en-US" dirty="0" smtClean="0"/>
              <a:t>약물 독성 예측 연구의 필요성에 대하여 고찰해 보고</a:t>
            </a:r>
            <a:r>
              <a:rPr lang="en-US" altLang="ko-KR" dirty="0" smtClean="0"/>
              <a:t>, </a:t>
            </a:r>
            <a:r>
              <a:rPr lang="ko-KR" altLang="en-US" dirty="0" smtClean="0"/>
              <a:t>해당 연구에 도움이 될 수 있는 방향성으로</a:t>
            </a:r>
            <a:r>
              <a:rPr lang="ko-KR" altLang="en-US" baseline="0" dirty="0" smtClean="0"/>
              <a:t> </a:t>
            </a:r>
            <a:r>
              <a:rPr lang="ko-KR" altLang="en-US" dirty="0" smtClean="0"/>
              <a:t>주제를 정하게 되었습니다</a:t>
            </a:r>
            <a:r>
              <a:rPr lang="en-US" altLang="ko-KR" dirty="0" smtClean="0"/>
              <a:t>.</a:t>
            </a:r>
          </a:p>
          <a:p>
            <a:r>
              <a:rPr lang="en-US" altLang="ko-KR" dirty="0" smtClean="0"/>
              <a:t>DILI, </a:t>
            </a:r>
            <a:r>
              <a:rPr lang="en-US" altLang="ko-KR" dirty="0" err="1" smtClean="0"/>
              <a:t>hERG</a:t>
            </a:r>
            <a:r>
              <a:rPr lang="ko-KR" altLang="en-US" dirty="0" smtClean="0"/>
              <a:t>를 포함한 </a:t>
            </a:r>
            <a:r>
              <a:rPr lang="en-US" altLang="ko-KR" dirty="0" smtClean="0"/>
              <a:t>4</a:t>
            </a:r>
            <a:r>
              <a:rPr lang="ko-KR" altLang="en-US" dirty="0" smtClean="0"/>
              <a:t>종 독성에 대하여 여러 소스로부터</a:t>
            </a:r>
            <a:r>
              <a:rPr lang="ko-KR" altLang="en-US" baseline="0" dirty="0" smtClean="0"/>
              <a:t> </a:t>
            </a:r>
            <a:r>
              <a:rPr lang="en-US" altLang="ko-KR" baseline="0" dirty="0" smtClean="0"/>
              <a:t>SMILES </a:t>
            </a:r>
            <a:r>
              <a:rPr lang="ko-KR" altLang="en-US" baseline="0" dirty="0" smtClean="0"/>
              <a:t>구조와 독성 데이터 정보를 수집하였고</a:t>
            </a:r>
            <a:r>
              <a:rPr lang="en-US" altLang="ko-KR" baseline="0" dirty="0" smtClean="0"/>
              <a:t>, </a:t>
            </a:r>
            <a:r>
              <a:rPr lang="ko-KR" altLang="en-US" baseline="0" dirty="0" smtClean="0"/>
              <a:t>이를 이용해 </a:t>
            </a:r>
            <a:r>
              <a:rPr lang="en-US" altLang="ko-KR" baseline="0" dirty="0" smtClean="0"/>
              <a:t>5</a:t>
            </a:r>
            <a:r>
              <a:rPr lang="ko-KR" altLang="en-US" baseline="0" dirty="0" smtClean="0"/>
              <a:t>가지의 예측 모델을 학습시키고 평가하였습니다</a:t>
            </a:r>
            <a:r>
              <a:rPr lang="en-US" altLang="ko-KR" baseline="0" dirty="0" smtClean="0"/>
              <a:t>.</a:t>
            </a:r>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a:t>
            </a:fld>
            <a:endParaRPr lang="ko-KR" altLang="en-US"/>
          </a:p>
        </p:txBody>
      </p:sp>
    </p:spTree>
    <p:extLst>
      <p:ext uri="{BB962C8B-B14F-4D97-AF65-F5344CB8AC3E}">
        <p14:creationId xmlns:p14="http://schemas.microsoft.com/office/powerpoint/2010/main" val="1134109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err="1" smtClean="0"/>
              <a:t>랜덤포레스트의</a:t>
            </a:r>
            <a:r>
              <a:rPr lang="ko-KR" altLang="en-US" baseline="0" dirty="0" smtClean="0"/>
              <a:t> 경우 약간의 </a:t>
            </a:r>
            <a:r>
              <a:rPr lang="en-US" altLang="ko-KR" baseline="0" dirty="0" smtClean="0"/>
              <a:t>fluctuation</a:t>
            </a:r>
            <a:r>
              <a:rPr lang="ko-KR" altLang="en-US" baseline="0" dirty="0" smtClean="0"/>
              <a:t>은 있지만 전반적으로 트리 개수와 비례하는 성능을 보임을 확인할 수 있었습니다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40</a:t>
            </a:fld>
            <a:endParaRPr lang="ko-KR" altLang="en-US"/>
          </a:p>
        </p:txBody>
      </p:sp>
    </p:spTree>
    <p:extLst>
      <p:ext uri="{BB962C8B-B14F-4D97-AF65-F5344CB8AC3E}">
        <p14:creationId xmlns:p14="http://schemas.microsoft.com/office/powerpoint/2010/main" val="3697456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err="1" smtClean="0"/>
              <a:t>Knn</a:t>
            </a:r>
            <a:r>
              <a:rPr lang="ko-KR" altLang="en-US" baseline="0" dirty="0" smtClean="0"/>
              <a:t>은 </a:t>
            </a:r>
            <a:r>
              <a:rPr lang="en-US" altLang="ko-KR" baseline="0" dirty="0" err="1" smtClean="0"/>
              <a:t>dili</a:t>
            </a:r>
            <a:r>
              <a:rPr lang="ko-KR" altLang="en-US" baseline="0" dirty="0" smtClean="0"/>
              <a:t>에서와 비슷하게 </a:t>
            </a:r>
            <a:r>
              <a:rPr lang="en-US" altLang="ko-KR" baseline="0" dirty="0" smtClean="0"/>
              <a:t>k</a:t>
            </a:r>
            <a:r>
              <a:rPr lang="ko-KR" altLang="en-US" baseline="0" dirty="0" smtClean="0"/>
              <a:t> 값과 반비례하는 성능을 보였는데</a:t>
            </a:r>
            <a:r>
              <a:rPr lang="en-US" altLang="ko-KR" baseline="0" dirty="0" smtClean="0"/>
              <a:t>, </a:t>
            </a:r>
            <a:r>
              <a:rPr lang="ko-KR" altLang="en-US" baseline="0" dirty="0" smtClean="0"/>
              <a:t>이례적으로 </a:t>
            </a:r>
            <a:r>
              <a:rPr lang="en-US" altLang="ko-KR" baseline="0" dirty="0" smtClean="0"/>
              <a:t>scaling </a:t>
            </a:r>
            <a:r>
              <a:rPr lang="ko-KR" altLang="en-US" baseline="0" dirty="0" smtClean="0"/>
              <a:t>후에 대해서는 </a:t>
            </a:r>
            <a:r>
              <a:rPr lang="en-US" altLang="ko-KR" baseline="0" dirty="0" smtClean="0"/>
              <a:t>k</a:t>
            </a:r>
            <a:r>
              <a:rPr lang="ko-KR" altLang="en-US" baseline="0" dirty="0" smtClean="0"/>
              <a:t>가 </a:t>
            </a:r>
            <a:r>
              <a:rPr lang="en-US" altLang="ko-KR" baseline="0" dirty="0" smtClean="0"/>
              <a:t>3</a:t>
            </a:r>
            <a:r>
              <a:rPr lang="ko-KR" altLang="en-US" baseline="0" dirty="0" smtClean="0"/>
              <a:t>에서 </a:t>
            </a:r>
            <a:r>
              <a:rPr lang="en-US" altLang="ko-KR" baseline="0" dirty="0" smtClean="0"/>
              <a:t>5</a:t>
            </a:r>
            <a:r>
              <a:rPr lang="ko-KR" altLang="en-US" baseline="0" dirty="0" smtClean="0"/>
              <a:t>로 증가할 때 성능이 증가했습니다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41</a:t>
            </a:fld>
            <a:endParaRPr lang="ko-KR" altLang="en-US"/>
          </a:p>
        </p:txBody>
      </p:sp>
    </p:spTree>
    <p:extLst>
      <p:ext uri="{BB962C8B-B14F-4D97-AF65-F5344CB8AC3E}">
        <p14:creationId xmlns:p14="http://schemas.microsoft.com/office/powerpoint/2010/main" val="3131080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err="1" smtClean="0"/>
              <a:t>Svm</a:t>
            </a:r>
            <a:r>
              <a:rPr lang="ko-KR" altLang="en-US" baseline="0" dirty="0" smtClean="0"/>
              <a:t>의 경우 감마가 </a:t>
            </a:r>
            <a:r>
              <a:rPr lang="en-US" altLang="ko-KR" baseline="0" dirty="0" smtClean="0"/>
              <a:t>0.01 </a:t>
            </a:r>
            <a:r>
              <a:rPr lang="ko-KR" altLang="en-US" baseline="0" dirty="0" smtClean="0"/>
              <a:t>혹은 </a:t>
            </a:r>
            <a:r>
              <a:rPr lang="en-US" altLang="ko-KR" baseline="0" dirty="0" smtClean="0"/>
              <a:t>0.001</a:t>
            </a:r>
            <a:r>
              <a:rPr lang="ko-KR" altLang="en-US" baseline="0" dirty="0" smtClean="0"/>
              <a:t>일 때의 성능이 좋았으며</a:t>
            </a:r>
            <a:r>
              <a:rPr lang="en-US" altLang="ko-KR" baseline="0" dirty="0" smtClean="0"/>
              <a:t>, 0.0001</a:t>
            </a:r>
            <a:r>
              <a:rPr lang="ko-KR" altLang="en-US" baseline="0" dirty="0" smtClean="0"/>
              <a:t>까지 내려간 경우 오히려 성능이 좋지않았습니다</a:t>
            </a:r>
            <a:r>
              <a:rPr lang="en-US" altLang="ko-KR" baseline="0" dirty="0" smtClean="0"/>
              <a:t>.</a:t>
            </a:r>
          </a:p>
          <a:p>
            <a:r>
              <a:rPr lang="en-US" altLang="ko-KR" baseline="0" dirty="0" smtClean="0"/>
              <a:t>C</a:t>
            </a:r>
            <a:r>
              <a:rPr lang="ko-KR" altLang="en-US" baseline="0" dirty="0" smtClean="0"/>
              <a:t>는 마찬가지로 </a:t>
            </a:r>
            <a:r>
              <a:rPr lang="en-US" altLang="ko-KR" baseline="0" dirty="0" smtClean="0"/>
              <a:t>10</a:t>
            </a:r>
            <a:r>
              <a:rPr lang="ko-KR" altLang="en-US" baseline="0" dirty="0" smtClean="0"/>
              <a:t>일 때 성능이 좋았는데 오버샘플링까지 적용한 데이터에서는 </a:t>
            </a:r>
            <a:r>
              <a:rPr lang="en-US" altLang="ko-KR" baseline="0" dirty="0" smtClean="0"/>
              <a:t>C</a:t>
            </a:r>
            <a:r>
              <a:rPr lang="ko-KR" altLang="en-US" baseline="0" dirty="0" smtClean="0"/>
              <a:t>와 감마가 감소함에 따라</a:t>
            </a:r>
            <a:r>
              <a:rPr lang="en-US" altLang="ko-KR" baseline="0" dirty="0" smtClean="0"/>
              <a:t>, </a:t>
            </a:r>
            <a:r>
              <a:rPr lang="ko-KR" altLang="en-US" baseline="0" dirty="0" smtClean="0"/>
              <a:t>전체적인 성능이 감소함을 확인할 수 있었습니다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42</a:t>
            </a:fld>
            <a:endParaRPr lang="ko-KR" altLang="en-US"/>
          </a:p>
        </p:txBody>
      </p:sp>
    </p:spTree>
    <p:extLst>
      <p:ext uri="{BB962C8B-B14F-4D97-AF65-F5344CB8AC3E}">
        <p14:creationId xmlns:p14="http://schemas.microsoft.com/office/powerpoint/2010/main" val="3719469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다음은 </a:t>
            </a:r>
            <a:r>
              <a:rPr lang="en-US" altLang="ko-KR" dirty="0" err="1" smtClean="0"/>
              <a:t>hERG</a:t>
            </a:r>
            <a:r>
              <a:rPr lang="ko-KR" altLang="en-US" dirty="0" smtClean="0"/>
              <a:t>입니다</a:t>
            </a:r>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43</a:t>
            </a:fld>
            <a:endParaRPr lang="ko-KR" altLang="en-US"/>
          </a:p>
        </p:txBody>
      </p:sp>
    </p:spTree>
    <p:extLst>
      <p:ext uri="{BB962C8B-B14F-4D97-AF65-F5344CB8AC3E}">
        <p14:creationId xmlns:p14="http://schemas.microsoft.com/office/powerpoint/2010/main" val="2174730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err="1" smtClean="0"/>
              <a:t>hERG</a:t>
            </a:r>
            <a:r>
              <a:rPr lang="ko-KR" altLang="en-US" baseline="0" dirty="0" smtClean="0"/>
              <a:t>의 경우</a:t>
            </a:r>
            <a:r>
              <a:rPr lang="en-US" altLang="ko-KR" baseline="0" dirty="0" smtClean="0"/>
              <a:t>, </a:t>
            </a:r>
            <a:r>
              <a:rPr lang="ko-KR" altLang="en-US" baseline="0" dirty="0" smtClean="0"/>
              <a:t>별도의 처리를 해주지 않은 데이터에 대해서는 </a:t>
            </a:r>
            <a:r>
              <a:rPr lang="en-US" altLang="ko-KR" baseline="0" dirty="0" smtClean="0"/>
              <a:t>C</a:t>
            </a:r>
            <a:r>
              <a:rPr lang="ko-KR" altLang="en-US" baseline="0" dirty="0" smtClean="0"/>
              <a:t>가 </a:t>
            </a:r>
            <a:r>
              <a:rPr lang="en-US" altLang="ko-KR" baseline="0" dirty="0" smtClean="0"/>
              <a:t>32</a:t>
            </a:r>
            <a:r>
              <a:rPr lang="ko-KR" altLang="en-US" baseline="0" dirty="0" smtClean="0"/>
              <a:t>일 때 성능이 가장 좋았지만</a:t>
            </a:r>
            <a:r>
              <a:rPr lang="en-US" altLang="ko-KR" baseline="0" dirty="0" smtClean="0"/>
              <a:t>, </a:t>
            </a:r>
            <a:r>
              <a:rPr lang="ko-KR" altLang="en-US" baseline="0" dirty="0" smtClean="0"/>
              <a:t>스케일링을 해주고 난 후에는 </a:t>
            </a:r>
            <a:r>
              <a:rPr lang="en-US" altLang="ko-KR" baseline="0" dirty="0" smtClean="0"/>
              <a:t>C</a:t>
            </a:r>
            <a:r>
              <a:rPr lang="ko-KR" altLang="en-US" baseline="0" dirty="0" smtClean="0"/>
              <a:t>가 </a:t>
            </a:r>
            <a:r>
              <a:rPr lang="en-US" altLang="ko-KR" baseline="0" dirty="0" smtClean="0"/>
              <a:t>64</a:t>
            </a:r>
            <a:r>
              <a:rPr lang="ko-KR" altLang="en-US" baseline="0" dirty="0" smtClean="0"/>
              <a:t>일 때 성능이 더 좋아졌고</a:t>
            </a:r>
            <a:r>
              <a:rPr lang="en-US" altLang="ko-KR" baseline="0" dirty="0" smtClean="0"/>
              <a:t>, </a:t>
            </a:r>
            <a:r>
              <a:rPr lang="ko-KR" altLang="en-US" baseline="0" dirty="0" err="1" smtClean="0"/>
              <a:t>오버샘플링까지를</a:t>
            </a:r>
            <a:r>
              <a:rPr lang="ko-KR" altLang="en-US" baseline="0" dirty="0" smtClean="0"/>
              <a:t> 적용해준 후에는 </a:t>
            </a:r>
            <a:r>
              <a:rPr lang="en-US" altLang="ko-KR" baseline="0" dirty="0" smtClean="0"/>
              <a:t>128</a:t>
            </a:r>
            <a:r>
              <a:rPr lang="ko-KR" altLang="en-US" baseline="0" dirty="0" smtClean="0"/>
              <a:t>일 때 성능이 가장 좋았습니다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44</a:t>
            </a:fld>
            <a:endParaRPr lang="ko-KR" altLang="en-US"/>
          </a:p>
        </p:txBody>
      </p:sp>
    </p:spTree>
    <p:extLst>
      <p:ext uri="{BB962C8B-B14F-4D97-AF65-F5344CB8AC3E}">
        <p14:creationId xmlns:p14="http://schemas.microsoft.com/office/powerpoint/2010/main" val="2539402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LGBM</a:t>
            </a:r>
            <a:r>
              <a:rPr lang="ko-KR" altLang="en-US" baseline="0" dirty="0" smtClean="0"/>
              <a:t>의 경우</a:t>
            </a:r>
            <a:r>
              <a:rPr lang="en-US" altLang="ko-KR" baseline="0" dirty="0" smtClean="0"/>
              <a:t>, </a:t>
            </a:r>
            <a:r>
              <a:rPr lang="ko-KR" altLang="en-US" baseline="0" dirty="0" err="1" smtClean="0"/>
              <a:t>러닝레이트보다는</a:t>
            </a:r>
            <a:r>
              <a:rPr lang="ko-KR" altLang="en-US" baseline="0" dirty="0" smtClean="0"/>
              <a:t> 트리 개수에 더 큰 영향을 받는 경향성을 보였는데</a:t>
            </a:r>
            <a:r>
              <a:rPr lang="en-US" altLang="ko-KR" baseline="0" dirty="0" smtClean="0"/>
              <a:t>, </a:t>
            </a:r>
            <a:r>
              <a:rPr lang="ko-KR" altLang="en-US" baseline="0" dirty="0" smtClean="0"/>
              <a:t>이러한 경향은 </a:t>
            </a:r>
            <a:r>
              <a:rPr lang="en-US" altLang="ko-KR" baseline="0" dirty="0" smtClean="0"/>
              <a:t>3</a:t>
            </a:r>
            <a:r>
              <a:rPr lang="ko-KR" altLang="en-US" baseline="0" dirty="0" smtClean="0"/>
              <a:t>가지 상태 모두에서 동일하게 보여졌습니다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45</a:t>
            </a:fld>
            <a:endParaRPr lang="ko-KR" altLang="en-US"/>
          </a:p>
        </p:txBody>
      </p:sp>
    </p:spTree>
    <p:extLst>
      <p:ext uri="{BB962C8B-B14F-4D97-AF65-F5344CB8AC3E}">
        <p14:creationId xmlns:p14="http://schemas.microsoft.com/office/powerpoint/2010/main" val="10453042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err="1" smtClean="0"/>
              <a:t>랜덤포레스트</a:t>
            </a:r>
            <a:r>
              <a:rPr lang="ko-KR" altLang="en-US" baseline="0" dirty="0" smtClean="0"/>
              <a:t> 모델의 결과는 이와 같습니다</a:t>
            </a:r>
            <a:r>
              <a:rPr lang="en-US" altLang="ko-KR" baseline="0" dirty="0" smtClean="0"/>
              <a:t>. </a:t>
            </a:r>
            <a:r>
              <a:rPr lang="ko-KR" altLang="en-US" baseline="0" dirty="0" smtClean="0"/>
              <a:t>전반적으로는 트리 개수와 비례하는 성능을 보여주는 것으로 보이지만 정확한 경향성은 찾기가 어려웠습니다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46</a:t>
            </a:fld>
            <a:endParaRPr lang="ko-KR" altLang="en-US"/>
          </a:p>
        </p:txBody>
      </p:sp>
    </p:spTree>
    <p:extLst>
      <p:ext uri="{BB962C8B-B14F-4D97-AF65-F5344CB8AC3E}">
        <p14:creationId xmlns:p14="http://schemas.microsoft.com/office/powerpoint/2010/main" val="3074889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err="1" smtClean="0"/>
              <a:t>Knn</a:t>
            </a:r>
            <a:r>
              <a:rPr lang="ko-KR" altLang="en-US" baseline="0" dirty="0" smtClean="0"/>
              <a:t>의 경우 </a:t>
            </a:r>
            <a:r>
              <a:rPr lang="en-US" altLang="ko-KR" baseline="0" dirty="0" smtClean="0"/>
              <a:t>k</a:t>
            </a:r>
            <a:r>
              <a:rPr lang="ko-KR" altLang="en-US" baseline="0" dirty="0" smtClean="0"/>
              <a:t>가 늘어남에 따라 전체적인 성능이 모두 감소하는 것을 확인할 수 있었습니다</a:t>
            </a:r>
            <a:r>
              <a:rPr lang="en-US" altLang="ko-KR" baseline="0"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47</a:t>
            </a:fld>
            <a:endParaRPr lang="ko-KR" altLang="en-US"/>
          </a:p>
        </p:txBody>
      </p:sp>
    </p:spTree>
    <p:extLst>
      <p:ext uri="{BB962C8B-B14F-4D97-AF65-F5344CB8AC3E}">
        <p14:creationId xmlns:p14="http://schemas.microsoft.com/office/powerpoint/2010/main" val="798128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AOT</a:t>
            </a:r>
            <a:r>
              <a:rPr lang="ko-KR" altLang="en-US" dirty="0" smtClean="0"/>
              <a:t>의 경우 멀티 클래스 </a:t>
            </a:r>
            <a:r>
              <a:rPr lang="ko-KR" altLang="en-US" dirty="0" err="1" smtClean="0"/>
              <a:t>클래시피케이션과</a:t>
            </a:r>
            <a:r>
              <a:rPr lang="ko-KR" altLang="en-US" dirty="0" smtClean="0"/>
              <a:t> </a:t>
            </a:r>
            <a:r>
              <a:rPr lang="ko-KR" altLang="en-US" dirty="0" err="1" smtClean="0"/>
              <a:t>리그레션을</a:t>
            </a:r>
            <a:r>
              <a:rPr lang="ko-KR" altLang="en-US" dirty="0" smtClean="0"/>
              <a:t> 모두 진행하였는데</a:t>
            </a:r>
            <a:r>
              <a:rPr lang="en-US" altLang="ko-KR" dirty="0" smtClean="0"/>
              <a:t>, EPA</a:t>
            </a:r>
            <a:r>
              <a:rPr lang="ko-KR" altLang="en-US" dirty="0" smtClean="0"/>
              <a:t>와 </a:t>
            </a:r>
            <a:r>
              <a:rPr lang="en-US" altLang="ko-KR" dirty="0" smtClean="0"/>
              <a:t>GHS</a:t>
            </a:r>
            <a:r>
              <a:rPr lang="ko-KR" altLang="en-US" dirty="0" smtClean="0"/>
              <a:t>의 경우 멀티</a:t>
            </a:r>
            <a:r>
              <a:rPr lang="en-US" altLang="ko-KR" dirty="0" smtClean="0"/>
              <a:t> </a:t>
            </a:r>
            <a:r>
              <a:rPr lang="ko-KR" altLang="en-US" dirty="0" err="1" smtClean="0"/>
              <a:t>클클을</a:t>
            </a:r>
            <a:r>
              <a:rPr lang="en-US" altLang="ko-KR" dirty="0" smtClean="0"/>
              <a:t>, LD50</a:t>
            </a:r>
            <a:r>
              <a:rPr lang="ko-KR" altLang="en-US" dirty="0" smtClean="0"/>
              <a:t>의 경우 </a:t>
            </a:r>
            <a:r>
              <a:rPr lang="en-US" altLang="ko-KR" dirty="0" smtClean="0"/>
              <a:t>regression</a:t>
            </a:r>
            <a:r>
              <a:rPr lang="ko-KR" altLang="en-US" dirty="0" smtClean="0"/>
              <a:t>을 진행했습니다</a:t>
            </a:r>
            <a:r>
              <a:rPr lang="en-US" altLang="ko-KR" dirty="0" smtClean="0"/>
              <a:t>.</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48</a:t>
            </a:fld>
            <a:endParaRPr lang="ko-KR" altLang="en-US"/>
          </a:p>
        </p:txBody>
      </p:sp>
    </p:spTree>
    <p:extLst>
      <p:ext uri="{BB962C8B-B14F-4D97-AF65-F5344CB8AC3E}">
        <p14:creationId xmlns:p14="http://schemas.microsoft.com/office/powerpoint/2010/main" val="3138262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smtClean="0"/>
              <a:t>먼저 </a:t>
            </a:r>
            <a:r>
              <a:rPr lang="en-US" altLang="ko-KR" baseline="0" dirty="0" err="1" smtClean="0"/>
              <a:t>lr</a:t>
            </a:r>
            <a:r>
              <a:rPr lang="ko-KR" altLang="en-US" baseline="0" dirty="0" smtClean="0"/>
              <a:t>입니다</a:t>
            </a:r>
            <a:r>
              <a:rPr lang="en-US" altLang="ko-KR" baseline="0" dirty="0" smtClean="0"/>
              <a:t>. </a:t>
            </a:r>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49</a:t>
            </a:fld>
            <a:endParaRPr lang="ko-KR" altLang="en-US"/>
          </a:p>
        </p:txBody>
      </p:sp>
    </p:spTree>
    <p:extLst>
      <p:ext uri="{BB962C8B-B14F-4D97-AF65-F5344CB8AC3E}">
        <p14:creationId xmlns:p14="http://schemas.microsoft.com/office/powerpoint/2010/main" val="637809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baseline="0" dirty="0" smtClean="0"/>
              <a:t>연구 주제를 명확하게 하기 위해서 기존의 논문들을 참고하였고</a:t>
            </a:r>
            <a:r>
              <a:rPr lang="en-US" altLang="ko-KR" b="0" baseline="0" dirty="0" smtClean="0"/>
              <a:t>, </a:t>
            </a:r>
            <a:r>
              <a:rPr lang="ko-KR" altLang="en-US" b="0" baseline="0" dirty="0" smtClean="0"/>
              <a:t>그 중 다음 논문의 전반적인 흐름을 주로 참고하였습니다</a:t>
            </a:r>
            <a:r>
              <a:rPr lang="en-US" altLang="ko-KR" b="0" baseline="0" dirty="0" smtClean="0"/>
              <a:t>.</a:t>
            </a:r>
          </a:p>
          <a:p>
            <a:r>
              <a:rPr lang="ko-KR" altLang="en-US" b="0" baseline="0" dirty="0" smtClean="0"/>
              <a:t>해당 논문은 </a:t>
            </a:r>
            <a:r>
              <a:rPr lang="en-US" altLang="ko-KR" b="0" baseline="0" dirty="0" smtClean="0"/>
              <a:t>2014</a:t>
            </a:r>
            <a:r>
              <a:rPr lang="ko-KR" altLang="en-US" b="0" baseline="0" dirty="0" smtClean="0"/>
              <a:t>년에 </a:t>
            </a:r>
            <a:r>
              <a:rPr lang="en-US" altLang="ko-KR" b="0" baseline="0" dirty="0" smtClean="0"/>
              <a:t>Publish</a:t>
            </a:r>
            <a:r>
              <a:rPr lang="ko-KR" altLang="en-US" b="0" baseline="0" dirty="0" smtClean="0"/>
              <a:t>된 논문으로</a:t>
            </a:r>
            <a:r>
              <a:rPr lang="en-US" altLang="ko-KR" b="0" baseline="0" dirty="0" smtClean="0"/>
              <a:t>, </a:t>
            </a:r>
            <a:r>
              <a:rPr lang="ko-KR" altLang="en-US" b="0" baseline="0" dirty="0" smtClean="0"/>
              <a:t>약물 유래 독성을 지도 학습 모델로 예측하는 것을 기본 주제로 삼고 있습니다</a:t>
            </a:r>
            <a:r>
              <a:rPr lang="en-US" altLang="ko-KR" b="0" baseline="0" dirty="0" smtClean="0"/>
              <a:t>.</a:t>
            </a:r>
          </a:p>
          <a:p>
            <a:r>
              <a:rPr lang="ko-KR" altLang="en-US" b="0" baseline="0" dirty="0" smtClean="0"/>
              <a:t>여기서</a:t>
            </a:r>
            <a:r>
              <a:rPr lang="en-US" altLang="ko-KR" b="0" baseline="0" dirty="0" smtClean="0"/>
              <a:t>, </a:t>
            </a:r>
            <a:r>
              <a:rPr lang="ko-KR" altLang="en-US" b="0" baseline="0" dirty="0" smtClean="0"/>
              <a:t>약물 독성에 의한 신체 손상은 신체에 영구적인 타격을 줄 수 있고</a:t>
            </a:r>
            <a:r>
              <a:rPr lang="en-US" altLang="ko-KR" b="0" baseline="0" dirty="0" smtClean="0"/>
              <a:t>, </a:t>
            </a:r>
            <a:r>
              <a:rPr lang="ko-KR" altLang="en-US" b="0" baseline="0" dirty="0" smtClean="0"/>
              <a:t>이는 신약 개발 시 주된 실패 요인이라고 설명하고 있습니다</a:t>
            </a:r>
            <a:r>
              <a:rPr lang="en-US" altLang="ko-KR" b="0" baseline="0" dirty="0" smtClean="0"/>
              <a:t>.</a:t>
            </a:r>
          </a:p>
          <a:p>
            <a:pPr marL="0" marR="0" lvl="1" indent="0" algn="l" defTabSz="914400" rtl="0" eaLnBrk="1" fontAlgn="auto" latinLnBrk="1" hangingPunct="1">
              <a:lnSpc>
                <a:spcPct val="100000"/>
              </a:lnSpc>
              <a:spcBef>
                <a:spcPts val="0"/>
              </a:spcBef>
              <a:spcAft>
                <a:spcPts val="0"/>
              </a:spcAft>
              <a:buClrTx/>
              <a:buSzTx/>
              <a:buFontTx/>
              <a:buNone/>
              <a:tabLst/>
              <a:defRPr/>
            </a:pPr>
            <a:r>
              <a:rPr lang="ko-KR" altLang="en-US" b="0" baseline="0" dirty="0" smtClean="0"/>
              <a:t>해당 연구는 총 </a:t>
            </a:r>
            <a:r>
              <a:rPr lang="en-US" altLang="ko-KR" b="0" baseline="0" dirty="0" smtClean="0"/>
              <a:t>4</a:t>
            </a:r>
            <a:r>
              <a:rPr lang="ko-KR" altLang="en-US" b="0" baseline="0" dirty="0" smtClean="0"/>
              <a:t>종의 </a:t>
            </a:r>
            <a:r>
              <a:rPr lang="en-US" altLang="ko-KR" b="0" baseline="0" dirty="0" smtClean="0"/>
              <a:t>Supervised Classifier</a:t>
            </a:r>
            <a:r>
              <a:rPr lang="ko-KR" altLang="en-US" b="0" baseline="0" dirty="0" smtClean="0"/>
              <a:t>를 사용하고 있으며</a:t>
            </a:r>
            <a:r>
              <a:rPr lang="en-US" altLang="ko-KR" b="0" baseline="0" dirty="0" smtClean="0"/>
              <a:t>, </a:t>
            </a:r>
            <a:r>
              <a:rPr lang="ko-KR" altLang="en-US" b="0" baseline="0" dirty="0" smtClean="0"/>
              <a:t>각각은 </a:t>
            </a:r>
            <a:r>
              <a:rPr lang="en-US" altLang="ko-KR" sz="1600" b="0" dirty="0" err="1" smtClean="0">
                <a:ea typeface="나눔바른고딕" panose="020B0603020101020101" pitchFamily="50" charset="-127"/>
                <a:cs typeface="Calibri" panose="020F0502020204030204" pitchFamily="34" charset="0"/>
              </a:rPr>
              <a:t>RandomForest</a:t>
            </a:r>
            <a:r>
              <a:rPr lang="en-US" altLang="ko-KR" sz="1600" b="0" dirty="0" smtClean="0">
                <a:ea typeface="나눔바른고딕" panose="020B0603020101020101" pitchFamily="50" charset="-127"/>
                <a:cs typeface="Calibri" panose="020F0502020204030204" pitchFamily="34" charset="0"/>
              </a:rPr>
              <a:t>, SVM, k-NN, Naïve Bayes</a:t>
            </a:r>
            <a:r>
              <a:rPr lang="ko-KR" altLang="en-US" sz="1600" b="0" dirty="0" smtClean="0">
                <a:ea typeface="나눔바른고딕" panose="020B0603020101020101" pitchFamily="50" charset="-127"/>
                <a:cs typeface="Calibri" panose="020F0502020204030204" pitchFamily="34" charset="0"/>
              </a:rPr>
              <a:t>입니다</a:t>
            </a:r>
            <a:r>
              <a:rPr lang="en-US" altLang="ko-KR" sz="1600" b="0" dirty="0" smtClean="0">
                <a:ea typeface="나눔바른고딕" panose="020B0603020101020101" pitchFamily="50" charset="-127"/>
                <a:cs typeface="Calibri" panose="020F0502020204030204" pitchFamily="34" charset="0"/>
              </a:rPr>
              <a:t>.</a:t>
            </a:r>
          </a:p>
          <a:p>
            <a:pPr marL="0" marR="0" lvl="1" indent="0" algn="l" defTabSz="914400" rtl="0" eaLnBrk="1" fontAlgn="auto" latinLnBrk="1" hangingPunct="1">
              <a:lnSpc>
                <a:spcPct val="100000"/>
              </a:lnSpc>
              <a:spcBef>
                <a:spcPts val="0"/>
              </a:spcBef>
              <a:spcAft>
                <a:spcPts val="0"/>
              </a:spcAft>
              <a:buClrTx/>
              <a:buSzTx/>
              <a:buFontTx/>
              <a:buNone/>
              <a:tabLst/>
              <a:defRPr/>
            </a:pPr>
            <a:r>
              <a:rPr lang="ko-KR" altLang="en-US" sz="1600" b="0" dirty="0" smtClean="0">
                <a:ea typeface="나눔바른고딕" panose="020B0603020101020101" pitchFamily="50" charset="-127"/>
                <a:cs typeface="Calibri" panose="020F0502020204030204" pitchFamily="34" charset="0"/>
              </a:rPr>
              <a:t>또한 모델의 성능을 확인하기 위한 평가지표로</a:t>
            </a:r>
            <a:r>
              <a:rPr lang="ko-KR" altLang="en-US" sz="1600" b="0" baseline="0" dirty="0" smtClean="0">
                <a:ea typeface="나눔바른고딕" panose="020B0603020101020101" pitchFamily="50" charset="-127"/>
                <a:cs typeface="Calibri" panose="020F0502020204030204" pitchFamily="34" charset="0"/>
              </a:rPr>
              <a:t> </a:t>
            </a:r>
            <a:r>
              <a:rPr lang="en-US" altLang="ko-KR" sz="1600" dirty="0" smtClean="0">
                <a:ea typeface="나눔바른고딕" panose="020B0603020101020101" pitchFamily="50" charset="-127"/>
                <a:cs typeface="Calibri" panose="020F0502020204030204" pitchFamily="34" charset="0"/>
              </a:rPr>
              <a:t>Balanced Accuracy, Sensitivity, Specificity, ROC/AUC </a:t>
            </a:r>
            <a:r>
              <a:rPr lang="ko-KR" altLang="en-US" sz="1600" dirty="0" smtClean="0">
                <a:ea typeface="나눔바른고딕" panose="020B0603020101020101" pitchFamily="50" charset="-127"/>
                <a:cs typeface="Calibri" panose="020F0502020204030204" pitchFamily="34" charset="0"/>
              </a:rPr>
              <a:t>총 </a:t>
            </a:r>
            <a:r>
              <a:rPr lang="en-US" altLang="ko-KR" sz="1600" dirty="0" smtClean="0">
                <a:ea typeface="나눔바른고딕" panose="020B0603020101020101" pitchFamily="50" charset="-127"/>
                <a:cs typeface="Calibri" panose="020F0502020204030204" pitchFamily="34" charset="0"/>
              </a:rPr>
              <a:t>4</a:t>
            </a:r>
            <a:r>
              <a:rPr lang="ko-KR" altLang="en-US" sz="1600" dirty="0" smtClean="0">
                <a:ea typeface="나눔바른고딕" panose="020B0603020101020101" pitchFamily="50" charset="-127"/>
                <a:cs typeface="Calibri" panose="020F0502020204030204" pitchFamily="34" charset="0"/>
              </a:rPr>
              <a:t>종을 사용하고 있습니다</a:t>
            </a:r>
            <a:r>
              <a:rPr lang="en-US" altLang="ko-KR" sz="1600" dirty="0" smtClean="0">
                <a:ea typeface="나눔바른고딕" panose="020B0603020101020101" pitchFamily="50" charset="-127"/>
                <a:cs typeface="Calibri" panose="020F0502020204030204" pitchFamily="34" charset="0"/>
              </a:rPr>
              <a:t>.</a:t>
            </a:r>
          </a:p>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1600" dirty="0" smtClean="0">
                <a:ea typeface="나눔바른고딕" panose="020B0603020101020101" pitchFamily="50" charset="-127"/>
                <a:cs typeface="Calibri" panose="020F0502020204030204" pitchFamily="34" charset="0"/>
              </a:rPr>
              <a:t>CV</a:t>
            </a:r>
            <a:r>
              <a:rPr lang="ko-KR" altLang="en-US" sz="1600" dirty="0" smtClean="0">
                <a:ea typeface="나눔바른고딕" panose="020B0603020101020101" pitchFamily="50" charset="-127"/>
                <a:cs typeface="Calibri" panose="020F0502020204030204" pitchFamily="34" charset="0"/>
              </a:rPr>
              <a:t>는 사용되지 않았고</a:t>
            </a:r>
            <a:r>
              <a:rPr lang="en-US" altLang="ko-KR" sz="1600" dirty="0" smtClean="0">
                <a:ea typeface="나눔바른고딕" panose="020B0603020101020101" pitchFamily="50" charset="-127"/>
                <a:cs typeface="Calibri" panose="020F0502020204030204" pitchFamily="34" charset="0"/>
              </a:rPr>
              <a:t>,</a:t>
            </a:r>
            <a:r>
              <a:rPr lang="en-US" altLang="ko-KR" sz="1600" baseline="0" dirty="0" smtClean="0">
                <a:ea typeface="나눔바른고딕" panose="020B0603020101020101" pitchFamily="50" charset="-127"/>
                <a:cs typeface="Calibri" panose="020F0502020204030204" pitchFamily="34" charset="0"/>
              </a:rPr>
              <a:t> </a:t>
            </a:r>
            <a:r>
              <a:rPr lang="ko-KR" altLang="en-US" sz="1600" baseline="0" dirty="0" smtClean="0">
                <a:ea typeface="나눔바른고딕" panose="020B0603020101020101" pitchFamily="50" charset="-127"/>
                <a:cs typeface="Calibri" panose="020F0502020204030204" pitchFamily="34" charset="0"/>
              </a:rPr>
              <a:t>성능의 경향성을 나타내기 위한 주된 지표로는 </a:t>
            </a:r>
            <a:r>
              <a:rPr lang="en-US" altLang="ko-KR" sz="1600" baseline="0" dirty="0" smtClean="0">
                <a:ea typeface="나눔바른고딕" panose="020B0603020101020101" pitchFamily="50" charset="-127"/>
                <a:cs typeface="Calibri" panose="020F0502020204030204" pitchFamily="34" charset="0"/>
              </a:rPr>
              <a:t>Balanced Accuracy</a:t>
            </a:r>
            <a:r>
              <a:rPr lang="ko-KR" altLang="en-US" sz="1600" baseline="0" dirty="0" smtClean="0">
                <a:ea typeface="나눔바른고딕" panose="020B0603020101020101" pitchFamily="50" charset="-127"/>
                <a:cs typeface="Calibri" panose="020F0502020204030204" pitchFamily="34" charset="0"/>
              </a:rPr>
              <a:t>를 사용했으며</a:t>
            </a:r>
            <a:r>
              <a:rPr lang="en-US" altLang="ko-KR" sz="1600" baseline="0" dirty="0" smtClean="0">
                <a:ea typeface="나눔바른고딕" panose="020B0603020101020101" pitchFamily="50" charset="-127"/>
                <a:cs typeface="Calibri" panose="020F0502020204030204" pitchFamily="34" charset="0"/>
              </a:rPr>
              <a:t>,</a:t>
            </a:r>
            <a:r>
              <a:rPr lang="ko-KR" altLang="en-US" sz="1600" baseline="0" dirty="0" smtClean="0">
                <a:ea typeface="나눔바른고딕" panose="020B0603020101020101" pitchFamily="50" charset="-127"/>
                <a:cs typeface="Calibri" panose="020F0502020204030204" pitchFamily="34" charset="0"/>
              </a:rPr>
              <a:t> 평균적으로 </a:t>
            </a:r>
            <a:r>
              <a:rPr lang="en-US" altLang="ko-KR" sz="1600" baseline="0" dirty="0" smtClean="0">
                <a:ea typeface="나눔바른고딕" panose="020B0603020101020101" pitchFamily="50" charset="-127"/>
                <a:cs typeface="Calibri" panose="020F0502020204030204" pitchFamily="34" charset="0"/>
              </a:rPr>
              <a:t>80.7%</a:t>
            </a:r>
            <a:r>
              <a:rPr lang="ko-KR" altLang="en-US" sz="1600" baseline="0" dirty="0" smtClean="0">
                <a:ea typeface="나눔바른고딕" panose="020B0603020101020101" pitchFamily="50" charset="-127"/>
                <a:cs typeface="Calibri" panose="020F0502020204030204" pitchFamily="34" charset="0"/>
              </a:rPr>
              <a:t>의 성능을 보였다고 합니다</a:t>
            </a:r>
            <a:r>
              <a:rPr lang="en-US" altLang="ko-KR" sz="1600" baseline="0" dirty="0" smtClean="0">
                <a:ea typeface="나눔바른고딕" panose="020B0603020101020101" pitchFamily="50" charset="-127"/>
                <a:cs typeface="Calibri" panose="020F0502020204030204" pitchFamily="34" charset="0"/>
              </a:rPr>
              <a:t>.</a:t>
            </a:r>
            <a:endParaRPr lang="en-US" altLang="ko-KR" sz="1600" dirty="0" smtClean="0">
              <a:ea typeface="나눔바른고딕" panose="020B0603020101020101" pitchFamily="50" charset="-127"/>
              <a:cs typeface="Calibri" panose="020F0502020204030204" pitchFamily="34" charset="0"/>
            </a:endParaRPr>
          </a:p>
          <a:p>
            <a:pPr marL="0" marR="0" lvl="1" indent="0" algn="l" defTabSz="914400" rtl="0" eaLnBrk="1" fontAlgn="auto" latinLnBrk="1" hangingPunct="1">
              <a:lnSpc>
                <a:spcPct val="100000"/>
              </a:lnSpc>
              <a:spcBef>
                <a:spcPts val="0"/>
              </a:spcBef>
              <a:spcAft>
                <a:spcPts val="0"/>
              </a:spcAft>
              <a:buClrTx/>
              <a:buSzTx/>
              <a:buFontTx/>
              <a:buNone/>
              <a:tabLst/>
              <a:defRPr/>
            </a:pPr>
            <a:endParaRPr lang="en-US" altLang="ko-KR" sz="1600" b="0" dirty="0" smtClean="0">
              <a:ea typeface="나눔바른고딕" panose="020B0603020101020101" pitchFamily="50" charset="-127"/>
              <a:cs typeface="Calibri" panose="020F0502020204030204" pitchFamily="34" charset="0"/>
            </a:endParaRP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a:t>
            </a:fld>
            <a:endParaRPr lang="ko-KR" altLang="en-US"/>
          </a:p>
        </p:txBody>
      </p:sp>
    </p:spTree>
    <p:extLst>
      <p:ext uri="{BB962C8B-B14F-4D97-AF65-F5344CB8AC3E}">
        <p14:creationId xmlns:p14="http://schemas.microsoft.com/office/powerpoint/2010/main" val="3635557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50</a:t>
            </a:fld>
            <a:endParaRPr lang="ko-KR" altLang="en-US"/>
          </a:p>
        </p:txBody>
      </p:sp>
    </p:spTree>
    <p:extLst>
      <p:ext uri="{BB962C8B-B14F-4D97-AF65-F5344CB8AC3E}">
        <p14:creationId xmlns:p14="http://schemas.microsoft.com/office/powerpoint/2010/main" val="998405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51</a:t>
            </a:fld>
            <a:endParaRPr lang="ko-KR" altLang="en-US"/>
          </a:p>
        </p:txBody>
      </p:sp>
    </p:spTree>
    <p:extLst>
      <p:ext uri="{BB962C8B-B14F-4D97-AF65-F5344CB8AC3E}">
        <p14:creationId xmlns:p14="http://schemas.microsoft.com/office/powerpoint/2010/main" val="2600720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52</a:t>
            </a:fld>
            <a:endParaRPr lang="ko-KR" altLang="en-US"/>
          </a:p>
        </p:txBody>
      </p:sp>
    </p:spTree>
    <p:extLst>
      <p:ext uri="{BB962C8B-B14F-4D97-AF65-F5344CB8AC3E}">
        <p14:creationId xmlns:p14="http://schemas.microsoft.com/office/powerpoint/2010/main" val="485718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53</a:t>
            </a:fld>
            <a:endParaRPr lang="ko-KR" altLang="en-US"/>
          </a:p>
        </p:txBody>
      </p:sp>
    </p:spTree>
    <p:extLst>
      <p:ext uri="{BB962C8B-B14F-4D97-AF65-F5344CB8AC3E}">
        <p14:creationId xmlns:p14="http://schemas.microsoft.com/office/powerpoint/2010/main" val="6017249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54</a:t>
            </a:fld>
            <a:endParaRPr lang="ko-KR" altLang="en-US"/>
          </a:p>
        </p:txBody>
      </p:sp>
    </p:spTree>
    <p:extLst>
      <p:ext uri="{BB962C8B-B14F-4D97-AF65-F5344CB8AC3E}">
        <p14:creationId xmlns:p14="http://schemas.microsoft.com/office/powerpoint/2010/main" val="19580841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55</a:t>
            </a:fld>
            <a:endParaRPr lang="ko-KR" altLang="en-US"/>
          </a:p>
        </p:txBody>
      </p:sp>
    </p:spTree>
    <p:extLst>
      <p:ext uri="{BB962C8B-B14F-4D97-AF65-F5344CB8AC3E}">
        <p14:creationId xmlns:p14="http://schemas.microsoft.com/office/powerpoint/2010/main" val="4224830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56</a:t>
            </a:fld>
            <a:endParaRPr lang="ko-KR" altLang="en-US"/>
          </a:p>
        </p:txBody>
      </p:sp>
    </p:spTree>
    <p:extLst>
      <p:ext uri="{BB962C8B-B14F-4D97-AF65-F5344CB8AC3E}">
        <p14:creationId xmlns:p14="http://schemas.microsoft.com/office/powerpoint/2010/main" val="3227791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57</a:t>
            </a:fld>
            <a:endParaRPr lang="ko-KR" altLang="en-US"/>
          </a:p>
        </p:txBody>
      </p:sp>
    </p:spTree>
    <p:extLst>
      <p:ext uri="{BB962C8B-B14F-4D97-AF65-F5344CB8AC3E}">
        <p14:creationId xmlns:p14="http://schemas.microsoft.com/office/powerpoint/2010/main" val="17163474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58</a:t>
            </a:fld>
            <a:endParaRPr lang="ko-KR" altLang="en-US"/>
          </a:p>
        </p:txBody>
      </p:sp>
    </p:spTree>
    <p:extLst>
      <p:ext uri="{BB962C8B-B14F-4D97-AF65-F5344CB8AC3E}">
        <p14:creationId xmlns:p14="http://schemas.microsoft.com/office/powerpoint/2010/main" val="2834570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59</a:t>
            </a:fld>
            <a:endParaRPr lang="ko-KR" altLang="en-US"/>
          </a:p>
        </p:txBody>
      </p:sp>
    </p:spTree>
    <p:extLst>
      <p:ext uri="{BB962C8B-B14F-4D97-AF65-F5344CB8AC3E}">
        <p14:creationId xmlns:p14="http://schemas.microsoft.com/office/powerpoint/2010/main" val="767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baseline="0" dirty="0" smtClean="0"/>
              <a:t>4</a:t>
            </a:r>
            <a:r>
              <a:rPr lang="ko-KR" altLang="en-US" b="0" baseline="0" dirty="0" smtClean="0"/>
              <a:t>종 모델 중 성능이 가장 좋았던 것은 </a:t>
            </a:r>
            <a:r>
              <a:rPr lang="ko-KR" altLang="en-US" b="0" baseline="0" dirty="0" err="1" smtClean="0"/>
              <a:t>랜덤포레스트이며</a:t>
            </a:r>
            <a:r>
              <a:rPr lang="en-US" altLang="ko-KR" b="0" baseline="0" dirty="0" smtClean="0"/>
              <a:t>, tree</a:t>
            </a:r>
            <a:r>
              <a:rPr lang="ko-KR" altLang="en-US" b="0" baseline="0" dirty="0" smtClean="0"/>
              <a:t>의 개수가 </a:t>
            </a:r>
            <a:r>
              <a:rPr lang="en-US" altLang="ko-KR" b="0" baseline="0" dirty="0" smtClean="0"/>
              <a:t>250</a:t>
            </a:r>
            <a:r>
              <a:rPr lang="ko-KR" altLang="en-US" b="0" baseline="0" dirty="0" smtClean="0"/>
              <a:t>개일 때 제일 성능이 좋았다고 말하고 있습니다</a:t>
            </a:r>
            <a:r>
              <a:rPr lang="en-US" altLang="ko-KR" b="0" baseline="0" dirty="0" smtClean="0"/>
              <a:t>.</a:t>
            </a:r>
          </a:p>
          <a:p>
            <a:r>
              <a:rPr lang="ko-KR" altLang="en-US" b="0" baseline="0" dirty="0" smtClean="0"/>
              <a:t>그 다음으로는 </a:t>
            </a:r>
            <a:r>
              <a:rPr lang="en-US" altLang="ko-KR" b="0" baseline="0" dirty="0" smtClean="0"/>
              <a:t>SVM, k-NN</a:t>
            </a:r>
            <a:r>
              <a:rPr lang="ko-KR" altLang="en-US" b="0" baseline="0" dirty="0" smtClean="0"/>
              <a:t>등을 꼽았으며</a:t>
            </a:r>
            <a:r>
              <a:rPr lang="en-US" altLang="ko-KR" b="0" baseline="0" dirty="0" smtClean="0"/>
              <a:t>, </a:t>
            </a:r>
            <a:r>
              <a:rPr lang="ko-KR" altLang="en-US" b="0" baseline="0" dirty="0" smtClean="0"/>
              <a:t>가장 성능이 떨어졌던 모델은 </a:t>
            </a:r>
            <a:r>
              <a:rPr lang="ko-KR" altLang="en-US" b="0" baseline="0" dirty="0" err="1" smtClean="0"/>
              <a:t>나이브</a:t>
            </a:r>
            <a:r>
              <a:rPr lang="ko-KR" altLang="en-US" b="0" baseline="0" dirty="0" smtClean="0"/>
              <a:t> </a:t>
            </a:r>
            <a:r>
              <a:rPr lang="ko-KR" altLang="en-US" b="0" baseline="0" dirty="0" err="1" smtClean="0"/>
              <a:t>베이즈</a:t>
            </a:r>
            <a:r>
              <a:rPr lang="ko-KR" altLang="en-US" b="0" baseline="0" dirty="0" smtClean="0"/>
              <a:t> 모델이었습니다</a:t>
            </a:r>
            <a:r>
              <a:rPr lang="en-US" altLang="ko-KR" b="0" baseline="0" dirty="0" smtClean="0"/>
              <a:t>.</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a:t>
            </a:fld>
            <a:endParaRPr lang="ko-KR" altLang="en-US"/>
          </a:p>
        </p:txBody>
      </p:sp>
    </p:spTree>
    <p:extLst>
      <p:ext uri="{BB962C8B-B14F-4D97-AF65-F5344CB8AC3E}">
        <p14:creationId xmlns:p14="http://schemas.microsoft.com/office/powerpoint/2010/main" val="3563057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60</a:t>
            </a:fld>
            <a:endParaRPr lang="ko-KR" altLang="en-US"/>
          </a:p>
        </p:txBody>
      </p:sp>
    </p:spTree>
    <p:extLst>
      <p:ext uri="{BB962C8B-B14F-4D97-AF65-F5344CB8AC3E}">
        <p14:creationId xmlns:p14="http://schemas.microsoft.com/office/powerpoint/2010/main" val="33010800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61</a:t>
            </a:fld>
            <a:endParaRPr lang="ko-KR" altLang="en-US"/>
          </a:p>
        </p:txBody>
      </p:sp>
    </p:spTree>
    <p:extLst>
      <p:ext uri="{BB962C8B-B14F-4D97-AF65-F5344CB8AC3E}">
        <p14:creationId xmlns:p14="http://schemas.microsoft.com/office/powerpoint/2010/main" val="8222108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62</a:t>
            </a:fld>
            <a:endParaRPr lang="ko-KR" altLang="en-US"/>
          </a:p>
        </p:txBody>
      </p:sp>
    </p:spTree>
    <p:extLst>
      <p:ext uri="{BB962C8B-B14F-4D97-AF65-F5344CB8AC3E}">
        <p14:creationId xmlns:p14="http://schemas.microsoft.com/office/powerpoint/2010/main" val="1641198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Second result is attention</a:t>
            </a:r>
            <a:r>
              <a:rPr lang="en-US" altLang="ko-KR" baseline="0" dirty="0" smtClean="0"/>
              <a:t> analysis. </a:t>
            </a:r>
          </a:p>
          <a:p>
            <a:r>
              <a:rPr lang="en-US" altLang="ko-KR" baseline="0" dirty="0" smtClean="0"/>
              <a:t>I drew the histogram of ranks of each head in both groups. As you see, </a:t>
            </a:r>
          </a:p>
          <a:p>
            <a:r>
              <a:rPr lang="en-US" altLang="ko-KR" baseline="0" dirty="0" smtClean="0"/>
              <a:t>Head 3 is enriched for both groups, </a:t>
            </a:r>
          </a:p>
          <a:p>
            <a:endParaRPr lang="en-US" altLang="ko-KR" baseline="0" dirty="0" smtClean="0"/>
          </a:p>
          <a:p>
            <a:r>
              <a:rPr lang="en-US" altLang="ko-KR" baseline="0" dirty="0" smtClean="0"/>
              <a:t>Head 4  &amp; 5 are more enriched for positive predictions, </a:t>
            </a:r>
          </a:p>
          <a:p>
            <a:r>
              <a:rPr lang="en-US" altLang="ko-KR" baseline="0" dirty="0" smtClean="0"/>
              <a:t>Head 2 &amp; 7 are more enriched for negative predictions.</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63</a:t>
            </a:fld>
            <a:endParaRPr lang="ko-KR" altLang="en-US"/>
          </a:p>
        </p:txBody>
      </p:sp>
    </p:spTree>
    <p:extLst>
      <p:ext uri="{BB962C8B-B14F-4D97-AF65-F5344CB8AC3E}">
        <p14:creationId xmlns:p14="http://schemas.microsoft.com/office/powerpoint/2010/main" val="2702087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As I mentioned last time, attention</a:t>
            </a:r>
            <a:r>
              <a:rPr lang="en-US" altLang="ko-KR" baseline="0" dirty="0" smtClean="0"/>
              <a:t> coefficients in 2, 3, 6, 7 are uniformly distributed. </a:t>
            </a:r>
          </a:p>
          <a:p>
            <a:r>
              <a:rPr lang="en-US" altLang="ko-KR" baseline="0" dirty="0" smtClean="0"/>
              <a:t>Interestingly, significantly varied heads (4, 5) are more enriched for positive predictions and non-significantly varied heads are more enriched for negative predictions. </a:t>
            </a:r>
          </a:p>
          <a:p>
            <a:endParaRPr lang="en-US" altLang="ko-KR" baseline="0" dirty="0" smtClean="0"/>
          </a:p>
          <a:p>
            <a:r>
              <a:rPr lang="en-US" altLang="ko-KR" baseline="0" dirty="0" smtClean="0"/>
              <a:t>However, head 3 is enriched for both groups, which is a bit weird situation.  </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64</a:t>
            </a:fld>
            <a:endParaRPr lang="ko-KR" altLang="en-US"/>
          </a:p>
        </p:txBody>
      </p:sp>
    </p:spTree>
    <p:extLst>
      <p:ext uri="{BB962C8B-B14F-4D97-AF65-F5344CB8AC3E}">
        <p14:creationId xmlns:p14="http://schemas.microsoft.com/office/powerpoint/2010/main" val="24485581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 I will end up</a:t>
            </a:r>
            <a:r>
              <a:rPr lang="en-US" altLang="ko-KR" baseline="0" dirty="0" smtClean="0"/>
              <a:t> my presentation with future works.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65</a:t>
            </a:fld>
            <a:endParaRPr lang="ko-KR" altLang="en-US"/>
          </a:p>
        </p:txBody>
      </p:sp>
    </p:spTree>
    <p:extLst>
      <p:ext uri="{BB962C8B-B14F-4D97-AF65-F5344CB8AC3E}">
        <p14:creationId xmlns:p14="http://schemas.microsoft.com/office/powerpoint/2010/main" val="7672651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For the future works, I will use integrated gradient for calculating head importance. </a:t>
            </a:r>
          </a:p>
          <a:p>
            <a:r>
              <a:rPr lang="en-US" altLang="ko-KR" baseline="0" dirty="0" smtClean="0"/>
              <a:t>As you see below, if the prediction is extremely high or low, the attribution is also low, and the ranking among this small number is meaning less.</a:t>
            </a:r>
          </a:p>
          <a:p>
            <a:endParaRPr lang="en-US" altLang="ko-KR" baseline="0" dirty="0" smtClean="0"/>
          </a:p>
          <a:p>
            <a:r>
              <a:rPr lang="en-US" altLang="ko-KR" baseline="0" dirty="0" smtClean="0"/>
              <a:t>I think it is because of the limitation of just simple gradient. Maybe integrated gradient would help this situation.</a:t>
            </a:r>
          </a:p>
          <a:p>
            <a:endParaRPr lang="en-US" altLang="ko-KR" baseline="0" dirty="0" smtClean="0"/>
          </a:p>
          <a:p>
            <a:r>
              <a:rPr lang="en-US" altLang="ko-KR" baseline="0" dirty="0" smtClean="0"/>
              <a:t>Second, I will conduct case study of attention with the gradient attribution information. I don’t have any detail plan but maybe activity cliff data could be employed.</a:t>
            </a: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Third, I will prepare figures and organize them to write the paper and start to write the manuscript.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66</a:t>
            </a:fld>
            <a:endParaRPr lang="ko-KR" altLang="en-US"/>
          </a:p>
        </p:txBody>
      </p:sp>
    </p:spTree>
    <p:extLst>
      <p:ext uri="{BB962C8B-B14F-4D97-AF65-F5344CB8AC3E}">
        <p14:creationId xmlns:p14="http://schemas.microsoft.com/office/powerpoint/2010/main" val="2547406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end of my presentation.</a:t>
            </a:r>
            <a:r>
              <a:rPr lang="en-US" altLang="ko-KR" baseline="0" dirty="0" smtClean="0"/>
              <a:t> Thank you.</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67</a:t>
            </a:fld>
            <a:endParaRPr lang="ko-KR" altLang="en-US"/>
          </a:p>
        </p:txBody>
      </p:sp>
    </p:spTree>
    <p:extLst>
      <p:ext uri="{BB962C8B-B14F-4D97-AF65-F5344CB8AC3E}">
        <p14:creationId xmlns:p14="http://schemas.microsoft.com/office/powerpoint/2010/main" val="228569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Before explaining</a:t>
                </a:r>
                <a:r>
                  <a:rPr lang="en-US" altLang="ko-KR" baseline="0" dirty="0" smtClean="0"/>
                  <a:t> my methods, I will briefly introduce the basic of </a:t>
                </a:r>
                <a:r>
                  <a:rPr lang="en-US" altLang="ko-KR" baseline="0" dirty="0" err="1" smtClean="0"/>
                  <a:t>bayesian</a:t>
                </a:r>
                <a:r>
                  <a:rPr lang="en-US" altLang="ko-KR" baseline="0" dirty="0" smtClean="0"/>
                  <a:t> inference. </a:t>
                </a:r>
              </a:p>
              <a:p>
                <a:r>
                  <a:rPr lang="en-US" altLang="ko-KR" baseline="0" dirty="0" smtClean="0"/>
                  <a:t>Conventional deep neural network models are obtained by point-estimation-based methods such as MAP, MLS. </a:t>
                </a:r>
              </a:p>
              <a:p>
                <a:r>
                  <a:rPr lang="en-US" altLang="ko-KR" baseline="0" dirty="0" smtClean="0"/>
                  <a:t>Then, Why don’t we directly learn the distribution of w itself?</a:t>
                </a:r>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68</a:t>
            </a:fld>
            <a:endParaRPr lang="ko-KR" altLang="en-US"/>
          </a:p>
        </p:txBody>
      </p:sp>
    </p:spTree>
    <p:extLst>
      <p:ext uri="{BB962C8B-B14F-4D97-AF65-F5344CB8AC3E}">
        <p14:creationId xmlns:p14="http://schemas.microsoft.com/office/powerpoint/2010/main" val="13292729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 distribution of</a:t>
                </a:r>
                <a:r>
                  <a:rPr lang="en-US" altLang="ko-KR" baseline="0" dirty="0" smtClean="0"/>
                  <a:t> weight give the data is decomposed into two part, Likelihood and prior by </a:t>
                </a:r>
                <a:r>
                  <a:rPr lang="en-US" altLang="ko-KR" baseline="0" dirty="0" err="1" smtClean="0"/>
                  <a:t>bayes</a:t>
                </a:r>
                <a:r>
                  <a:rPr lang="en-US" altLang="ko-KR" baseline="0" dirty="0" smtClean="0"/>
                  <a:t> rule.</a:t>
                </a:r>
              </a:p>
              <a:p>
                <a:endParaRPr lang="en-US" altLang="ko-KR" baseline="0" dirty="0" smtClean="0"/>
              </a:p>
              <a:p>
                <a:r>
                  <a:rPr lang="en-US" altLang="ko-KR" baseline="0" dirty="0" smtClean="0"/>
                  <a:t>In general, we obtain the parameter by </a:t>
                </a:r>
                <a:r>
                  <a:rPr lang="en-US" altLang="ko-KR" baseline="0" dirty="0" err="1" smtClean="0"/>
                  <a:t>optimizaing</a:t>
                </a:r>
                <a:r>
                  <a:rPr lang="en-US" altLang="ko-KR" baseline="0" dirty="0" smtClean="0"/>
                  <a:t> posterior itself or likelihood. </a:t>
                </a:r>
              </a:p>
              <a:p>
                <a:r>
                  <a:rPr lang="en-US" altLang="ko-KR" baseline="0" dirty="0" smtClean="0"/>
                  <a:t>However, they are all point estimation, but if we get the posterior distribution, we can sample the W from the distribution and get more accurate and reliable result!</a:t>
                </a:r>
              </a:p>
              <a:p>
                <a:endParaRPr lang="en-US" altLang="ko-KR" baseline="0" dirty="0" smtClean="0"/>
              </a:p>
              <a:p>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69</a:t>
            </a:fld>
            <a:endParaRPr lang="ko-KR" altLang="en-US"/>
          </a:p>
        </p:txBody>
      </p:sp>
    </p:spTree>
    <p:extLst>
      <p:ext uri="{BB962C8B-B14F-4D97-AF65-F5344CB8AC3E}">
        <p14:creationId xmlns:p14="http://schemas.microsoft.com/office/powerpoint/2010/main" val="3084420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baseline="0" dirty="0" smtClean="0"/>
              <a:t>해당 연구에서는 모델의 </a:t>
            </a:r>
            <a:r>
              <a:rPr lang="ko-KR" altLang="en-US" b="0" baseline="0" dirty="0" err="1" smtClean="0"/>
              <a:t>파라미터를</a:t>
            </a:r>
            <a:r>
              <a:rPr lang="ko-KR" altLang="en-US" b="0" baseline="0" dirty="0" smtClean="0"/>
              <a:t> 바꿔가며 평가를 진행하였는데</a:t>
            </a:r>
            <a:r>
              <a:rPr lang="en-US" altLang="ko-KR" b="0" baseline="0" dirty="0" smtClean="0"/>
              <a:t>,</a:t>
            </a:r>
            <a:r>
              <a:rPr lang="ko-KR" altLang="en-US" b="0" baseline="0" dirty="0" smtClean="0"/>
              <a:t> 이를 참고하여 </a:t>
            </a:r>
            <a:r>
              <a:rPr lang="ko-KR" altLang="en-US" b="0" baseline="0" dirty="0" err="1" smtClean="0"/>
              <a:t>파라미터를</a:t>
            </a:r>
            <a:r>
              <a:rPr lang="ko-KR" altLang="en-US" b="0" baseline="0" dirty="0" smtClean="0"/>
              <a:t> 설정하였습니다</a:t>
            </a:r>
            <a:r>
              <a:rPr lang="en-US" altLang="ko-KR" b="0" baseline="0" dirty="0" smtClean="0"/>
              <a:t>.</a:t>
            </a:r>
          </a:p>
          <a:p>
            <a:r>
              <a:rPr lang="ko-KR" altLang="en-US" b="0" baseline="0" dirty="0" smtClean="0"/>
              <a:t>먼저 </a:t>
            </a:r>
            <a:r>
              <a:rPr lang="ko-KR" altLang="en-US" b="0" baseline="0" dirty="0" err="1" smtClean="0"/>
              <a:t>랜덤포레스트에서는</a:t>
            </a:r>
            <a:r>
              <a:rPr lang="ko-KR" altLang="en-US" b="0" baseline="0" dirty="0" smtClean="0"/>
              <a:t> </a:t>
            </a:r>
            <a:r>
              <a:rPr lang="en-US" altLang="ko-KR" b="0" baseline="0" dirty="0" smtClean="0"/>
              <a:t>Tree</a:t>
            </a:r>
            <a:r>
              <a:rPr lang="ko-KR" altLang="en-US" b="0" baseline="0" dirty="0" smtClean="0"/>
              <a:t>의 개수를 바꿔가며 수행하였으며</a:t>
            </a:r>
            <a:r>
              <a:rPr lang="en-US" altLang="ko-KR" b="0" baseline="0" dirty="0" smtClean="0"/>
              <a:t>, </a:t>
            </a:r>
            <a:r>
              <a:rPr lang="ko-KR" altLang="en-US" b="0" baseline="0" dirty="0" smtClean="0"/>
              <a:t>최대 분기 수에는 제한을 두지 않았습니다</a:t>
            </a:r>
            <a:r>
              <a:rPr lang="en-US" altLang="ko-KR" b="0" baseline="0" dirty="0" smtClean="0"/>
              <a:t>.</a:t>
            </a:r>
          </a:p>
          <a:p>
            <a:r>
              <a:rPr lang="en-US" altLang="ko-KR" b="0" baseline="0" dirty="0" smtClean="0"/>
              <a:t>SVM</a:t>
            </a:r>
            <a:r>
              <a:rPr lang="ko-KR" altLang="en-US" b="0" baseline="0" dirty="0" smtClean="0"/>
              <a:t>의 경우 </a:t>
            </a:r>
            <a:r>
              <a:rPr lang="en-US" altLang="ko-KR" b="0" baseline="0" dirty="0" smtClean="0"/>
              <a:t>C</a:t>
            </a:r>
            <a:r>
              <a:rPr lang="ko-KR" altLang="en-US" b="0" baseline="0" dirty="0" smtClean="0"/>
              <a:t>값과 </a:t>
            </a:r>
            <a:r>
              <a:rPr lang="en-US" altLang="ko-KR" b="0" baseline="0" dirty="0" smtClean="0"/>
              <a:t>gamma </a:t>
            </a:r>
            <a:r>
              <a:rPr lang="ko-KR" altLang="en-US" b="0" baseline="0" dirty="0" smtClean="0"/>
              <a:t>값을 바꿔주며 수행하였는데</a:t>
            </a:r>
            <a:r>
              <a:rPr lang="en-US" altLang="ko-KR" b="0" baseline="0" dirty="0" smtClean="0"/>
              <a:t>, C</a:t>
            </a:r>
            <a:r>
              <a:rPr lang="ko-KR" altLang="en-US" b="0" baseline="0" dirty="0" smtClean="0"/>
              <a:t>는 기본값 </a:t>
            </a:r>
            <a:r>
              <a:rPr lang="en-US" altLang="ko-KR" b="0" baseline="0" dirty="0" smtClean="0"/>
              <a:t>1</a:t>
            </a:r>
            <a:r>
              <a:rPr lang="ko-KR" altLang="en-US" b="0" baseline="0" dirty="0" smtClean="0"/>
              <a:t>부터 </a:t>
            </a:r>
            <a:r>
              <a:rPr lang="en-US" altLang="ko-KR" b="0" baseline="0" dirty="0" smtClean="0"/>
              <a:t>100</a:t>
            </a:r>
            <a:r>
              <a:rPr lang="ko-KR" altLang="en-US" b="0" baseline="0" dirty="0" smtClean="0"/>
              <a:t>까지 열 배씩</a:t>
            </a:r>
            <a:r>
              <a:rPr lang="en-US" altLang="ko-KR" b="0" baseline="0" dirty="0" smtClean="0"/>
              <a:t>, gamma</a:t>
            </a:r>
            <a:r>
              <a:rPr lang="ko-KR" altLang="en-US" b="0" baseline="0" dirty="0" smtClean="0"/>
              <a:t>는 </a:t>
            </a:r>
            <a:r>
              <a:rPr lang="en-US" altLang="ko-KR" b="0" baseline="0" dirty="0" smtClean="0"/>
              <a:t>0.01</a:t>
            </a:r>
            <a:r>
              <a:rPr lang="ko-KR" altLang="en-US" b="0" baseline="0" dirty="0" smtClean="0"/>
              <a:t>에서부터 </a:t>
            </a:r>
            <a:r>
              <a:rPr lang="en-US" altLang="ko-KR" b="0" baseline="0" dirty="0" smtClean="0"/>
              <a:t>10</a:t>
            </a:r>
            <a:r>
              <a:rPr lang="ko-KR" altLang="en-US" b="0" baseline="0" dirty="0" smtClean="0"/>
              <a:t>분의 </a:t>
            </a:r>
            <a:r>
              <a:rPr lang="en-US" altLang="ko-KR" b="0" baseline="0" dirty="0" smtClean="0"/>
              <a:t>1</a:t>
            </a:r>
            <a:r>
              <a:rPr lang="ko-KR" altLang="en-US" b="0" baseline="0" dirty="0" smtClean="0"/>
              <a:t>씩 </a:t>
            </a:r>
            <a:r>
              <a:rPr lang="en-US" altLang="ko-KR" b="0" baseline="0" dirty="0" smtClean="0"/>
              <a:t>0.001</a:t>
            </a:r>
            <a:r>
              <a:rPr lang="ko-KR" altLang="en-US" b="0" baseline="0" dirty="0" smtClean="0"/>
              <a:t>까지 반복 수행하였습니다</a:t>
            </a:r>
            <a:r>
              <a:rPr lang="en-US" altLang="ko-KR" b="0" baseline="0" dirty="0" smtClean="0"/>
              <a:t>.</a:t>
            </a:r>
          </a:p>
          <a:p>
            <a:r>
              <a:rPr lang="en-US" altLang="ko-KR" b="0" baseline="0" dirty="0" smtClean="0"/>
              <a:t>K-NN</a:t>
            </a:r>
            <a:r>
              <a:rPr lang="ko-KR" altLang="en-US" b="0" baseline="0" dirty="0" smtClean="0"/>
              <a:t>의 경우</a:t>
            </a:r>
            <a:r>
              <a:rPr lang="en-US" altLang="ko-KR" b="0" baseline="0" dirty="0" smtClean="0"/>
              <a:t>, </a:t>
            </a:r>
            <a:r>
              <a:rPr lang="ko-KR" altLang="en-US" b="0" baseline="0" dirty="0" smtClean="0"/>
              <a:t>별도의 학습이 필요하지않은 </a:t>
            </a:r>
            <a:r>
              <a:rPr lang="en-US" altLang="ko-KR" b="0" baseline="0" dirty="0" smtClean="0"/>
              <a:t>Lazy model</a:t>
            </a:r>
            <a:r>
              <a:rPr lang="ko-KR" altLang="en-US" b="0" baseline="0" dirty="0" smtClean="0"/>
              <a:t>이므로 </a:t>
            </a:r>
            <a:r>
              <a:rPr lang="en-US" altLang="ko-KR" b="0" baseline="0" dirty="0" smtClean="0"/>
              <a:t>k</a:t>
            </a:r>
            <a:r>
              <a:rPr lang="ko-KR" altLang="en-US" b="0" baseline="0" dirty="0" smtClean="0"/>
              <a:t>값만을 변경해주며 수행하였습니다</a:t>
            </a:r>
            <a:r>
              <a:rPr lang="en-US" altLang="ko-KR" b="0" baseline="0" dirty="0" smtClean="0"/>
              <a:t>.</a:t>
            </a:r>
          </a:p>
          <a:p>
            <a:r>
              <a:rPr lang="ko-KR" altLang="en-US" b="0" baseline="0" dirty="0" smtClean="0"/>
              <a:t>추가로 </a:t>
            </a:r>
            <a:r>
              <a:rPr lang="en-US" altLang="ko-KR" b="0" baseline="0" dirty="0" smtClean="0"/>
              <a:t>Tree </a:t>
            </a:r>
            <a:r>
              <a:rPr lang="ko-KR" altLang="en-US" b="0" baseline="0" dirty="0" smtClean="0"/>
              <a:t>기반의 </a:t>
            </a:r>
            <a:r>
              <a:rPr lang="en-US" altLang="ko-KR" b="0" baseline="0" dirty="0" smtClean="0"/>
              <a:t>Gradient Boosting model</a:t>
            </a:r>
            <a:r>
              <a:rPr lang="ko-KR" altLang="en-US" b="0" baseline="0" dirty="0" smtClean="0"/>
              <a:t>인 </a:t>
            </a:r>
            <a:r>
              <a:rPr lang="en-US" altLang="ko-KR" b="0" baseline="0" dirty="0" smtClean="0"/>
              <a:t>LGBM</a:t>
            </a:r>
            <a:r>
              <a:rPr lang="ko-KR" altLang="en-US" b="0" baseline="0" dirty="0" smtClean="0"/>
              <a:t>과 대표적인 예측 모델인 </a:t>
            </a:r>
            <a:r>
              <a:rPr lang="en-US" altLang="ko-KR" b="0" baseline="0" dirty="0" smtClean="0"/>
              <a:t>Logistic Regression</a:t>
            </a:r>
            <a:r>
              <a:rPr lang="ko-KR" altLang="en-US" b="0" baseline="0" dirty="0" smtClean="0"/>
              <a:t>을 추가하여 연구를 진행하였는데</a:t>
            </a:r>
            <a:r>
              <a:rPr lang="en-US" altLang="ko-KR" b="0" baseline="0" dirty="0" smtClean="0"/>
              <a:t>,</a:t>
            </a:r>
          </a:p>
          <a:p>
            <a:r>
              <a:rPr lang="en-US" altLang="ko-KR" b="0" baseline="0" dirty="0" smtClean="0"/>
              <a:t>LGBM</a:t>
            </a:r>
            <a:r>
              <a:rPr lang="ko-KR" altLang="en-US" b="0" baseline="0" dirty="0" smtClean="0"/>
              <a:t>의 경우 전반적으로는 </a:t>
            </a:r>
            <a:r>
              <a:rPr lang="en-US" altLang="ko-KR" b="0" baseline="0" dirty="0" smtClean="0"/>
              <a:t>RF</a:t>
            </a:r>
            <a:r>
              <a:rPr lang="ko-KR" altLang="en-US" b="0" baseline="0" dirty="0" smtClean="0"/>
              <a:t>와 동일하게 하되</a:t>
            </a:r>
            <a:r>
              <a:rPr lang="en-US" altLang="ko-KR" b="0" baseline="0" dirty="0" smtClean="0"/>
              <a:t>, </a:t>
            </a:r>
            <a:r>
              <a:rPr lang="ko-KR" altLang="en-US" b="0" baseline="0" dirty="0" smtClean="0"/>
              <a:t>추가로 </a:t>
            </a:r>
            <a:r>
              <a:rPr lang="en-US" altLang="ko-KR" b="0" baseline="0" dirty="0" err="1" smtClean="0"/>
              <a:t>lr</a:t>
            </a:r>
            <a:r>
              <a:rPr lang="ko-KR" altLang="en-US" b="0" baseline="0" dirty="0" smtClean="0"/>
              <a:t>의 조정 또한 시도하였습니다</a:t>
            </a:r>
            <a:r>
              <a:rPr lang="en-US" altLang="ko-KR" b="0" baseline="0" dirty="0" smtClean="0"/>
              <a:t>.</a:t>
            </a:r>
          </a:p>
          <a:p>
            <a:r>
              <a:rPr lang="en-US" altLang="ko-KR" b="0" baseline="0" dirty="0" smtClean="0"/>
              <a:t>Logistic Regression</a:t>
            </a:r>
            <a:r>
              <a:rPr lang="ko-KR" altLang="en-US" b="0" baseline="0" dirty="0" smtClean="0"/>
              <a:t>의 경우 </a:t>
            </a:r>
            <a:r>
              <a:rPr lang="en-US" altLang="ko-KR" b="0" baseline="0" dirty="0" smtClean="0"/>
              <a:t>Cost Function</a:t>
            </a:r>
            <a:r>
              <a:rPr lang="ko-KR" altLang="en-US" b="0" baseline="0" dirty="0" smtClean="0"/>
              <a:t>을 기본값인 </a:t>
            </a:r>
            <a:r>
              <a:rPr lang="en-US" altLang="ko-KR" b="0" baseline="0" dirty="0" smtClean="0"/>
              <a:t>1</a:t>
            </a:r>
            <a:r>
              <a:rPr lang="ko-KR" altLang="en-US" b="0" baseline="0" dirty="0" smtClean="0"/>
              <a:t>에서부터 </a:t>
            </a:r>
            <a:r>
              <a:rPr lang="en-US" altLang="ko-KR" b="0" baseline="0" dirty="0" smtClean="0"/>
              <a:t>2</a:t>
            </a:r>
            <a:r>
              <a:rPr lang="ko-KR" altLang="en-US" b="0" baseline="0" dirty="0" smtClean="0"/>
              <a:t>배씩 늘려가며 </a:t>
            </a:r>
            <a:r>
              <a:rPr lang="en-US" altLang="ko-KR" b="0" baseline="0" dirty="0" smtClean="0"/>
              <a:t>128</a:t>
            </a:r>
            <a:r>
              <a:rPr lang="ko-KR" altLang="en-US" b="0" baseline="0" dirty="0" smtClean="0"/>
              <a:t>까지 총 </a:t>
            </a:r>
            <a:r>
              <a:rPr lang="en-US" altLang="ko-KR" b="0" baseline="0" dirty="0" smtClean="0"/>
              <a:t>7</a:t>
            </a:r>
            <a:r>
              <a:rPr lang="ko-KR" altLang="en-US" b="0" baseline="0" dirty="0" smtClean="0"/>
              <a:t>번의 실험을 수행하였습니다</a:t>
            </a:r>
            <a:r>
              <a:rPr lang="en-US" altLang="ko-KR" b="0" baseline="0" dirty="0" smtClean="0"/>
              <a:t>.</a:t>
            </a:r>
            <a:r>
              <a:rPr lang="ko-KR" altLang="en-US" b="0" baseline="0" dirty="0" smtClean="0"/>
              <a:t> </a:t>
            </a:r>
            <a:endParaRPr lang="en-US" altLang="ko-KR" b="0" baseline="0" dirty="0" smtClean="0"/>
          </a:p>
          <a:p>
            <a:r>
              <a:rPr lang="ko-KR" altLang="en-US" b="0" baseline="0" dirty="0" smtClean="0"/>
              <a:t>또한 </a:t>
            </a:r>
            <a:r>
              <a:rPr lang="ko-KR" altLang="en-US" b="0" baseline="0" dirty="0" err="1" smtClean="0"/>
              <a:t>사이킷런의</a:t>
            </a:r>
            <a:r>
              <a:rPr lang="ko-KR" altLang="en-US" b="0" baseline="0" dirty="0" smtClean="0"/>
              <a:t> </a:t>
            </a:r>
            <a:r>
              <a:rPr lang="en-US" altLang="ko-KR" b="0" baseline="0" dirty="0" err="1" smtClean="0"/>
              <a:t>MinMaxScaler</a:t>
            </a:r>
            <a:r>
              <a:rPr lang="ko-KR" altLang="en-US" b="0" baseline="0" dirty="0" smtClean="0"/>
              <a:t>를 이용한 </a:t>
            </a:r>
            <a:r>
              <a:rPr lang="en-US" altLang="ko-KR" b="0" baseline="0" dirty="0" smtClean="0"/>
              <a:t>Normalization</a:t>
            </a:r>
            <a:r>
              <a:rPr lang="ko-KR" altLang="en-US" b="0" baseline="0" dirty="0" smtClean="0"/>
              <a:t>과 </a:t>
            </a:r>
            <a:r>
              <a:rPr lang="en-US" altLang="ko-KR" b="0" baseline="0" dirty="0" smtClean="0"/>
              <a:t>SMOTE </a:t>
            </a:r>
            <a:r>
              <a:rPr lang="ko-KR" altLang="en-US" b="0" baseline="0" dirty="0" smtClean="0"/>
              <a:t>기법을 이용한 </a:t>
            </a:r>
            <a:r>
              <a:rPr lang="en-US" altLang="ko-KR" b="0" baseline="0" dirty="0" err="1" smtClean="0"/>
              <a:t>OverSampling</a:t>
            </a:r>
            <a:r>
              <a:rPr lang="en-US" altLang="ko-KR" b="0" baseline="0" dirty="0" smtClean="0"/>
              <a:t> </a:t>
            </a:r>
            <a:r>
              <a:rPr lang="ko-KR" altLang="en-US" b="0" baseline="0" dirty="0" smtClean="0"/>
              <a:t>등의 기법을 추가로 이용하여 전후의 성능을 평가하였습니다</a:t>
            </a:r>
            <a:r>
              <a:rPr lang="en-US" altLang="ko-KR" b="0" baseline="0" dirty="0" smtClean="0"/>
              <a:t>.</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a:t>
            </a:fld>
            <a:endParaRPr lang="ko-KR" altLang="en-US"/>
          </a:p>
        </p:txBody>
      </p:sp>
    </p:spTree>
    <p:extLst>
      <p:ext uri="{BB962C8B-B14F-4D97-AF65-F5344CB8AC3E}">
        <p14:creationId xmlns:p14="http://schemas.microsoft.com/office/powerpoint/2010/main" val="2122240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However, even</a:t>
                </a:r>
                <a:r>
                  <a:rPr lang="en-US" altLang="ko-KR" baseline="0" dirty="0" smtClean="0"/>
                  <a:t> though we know the posterior distribution, it is intractable to get the exact conditional probability. Therefore </a:t>
                </a:r>
                <a:r>
                  <a:rPr lang="en-US" altLang="ko-KR" baseline="0" dirty="0" err="1" smtClean="0"/>
                  <a:t>variational</a:t>
                </a:r>
                <a:r>
                  <a:rPr lang="en-US" altLang="ko-KR" baseline="0" dirty="0" smtClean="0"/>
                  <a:t> inference method is used to approximate the posterior distribution with tractable and parametrized distributions. </a:t>
                </a:r>
              </a:p>
              <a:p>
                <a:endParaRPr lang="en-US" altLang="ko-KR" baseline="0" dirty="0" smtClean="0"/>
              </a:p>
              <a:p>
                <a:r>
                  <a:rPr lang="en-US" altLang="ko-KR" baseline="0" dirty="0" smtClean="0"/>
                  <a:t>A clever and famous guy proposed and proved that the dropout could be used to </a:t>
                </a:r>
                <a:r>
                  <a:rPr lang="en-US" altLang="ko-KR" baseline="0" dirty="0" err="1" smtClean="0"/>
                  <a:t>bayesian</a:t>
                </a:r>
                <a:r>
                  <a:rPr lang="en-US" altLang="ko-KR" baseline="0" dirty="0" smtClean="0"/>
                  <a:t> approximation. </a:t>
                </a:r>
                <a:endParaRPr lang="en-US" altLang="ko-KR" baseline="0" dirty="0"/>
              </a:p>
              <a:p>
                <a:r>
                  <a:rPr lang="en-US" altLang="ko-KR" baseline="0" dirty="0" smtClean="0"/>
                  <a:t>First, he parametrize the posterior with Bernoulli random variable, and conduct the </a:t>
                </a:r>
                <a:r>
                  <a:rPr lang="en-US" altLang="ko-KR" baseline="0" dirty="0" err="1" smtClean="0"/>
                  <a:t>monte-carlo</a:t>
                </a:r>
                <a:r>
                  <a:rPr lang="en-US" altLang="ko-KR" baseline="0" dirty="0" smtClean="0"/>
                  <a:t> approximation to approximate the integration.</a:t>
                </a:r>
              </a:p>
              <a:p>
                <a:endParaRPr lang="en-US" altLang="ko-KR" baseline="0" dirty="0" smtClean="0"/>
              </a:p>
              <a:p>
                <a:r>
                  <a:rPr lang="en-US" altLang="ko-KR" baseline="0" dirty="0" err="1" smtClean="0"/>
                  <a:t>Pratically</a:t>
                </a:r>
                <a:r>
                  <a:rPr lang="en-US" altLang="ko-KR" baseline="0" dirty="0" smtClean="0"/>
                  <a:t>, it is really easy to use in every NNs. </a:t>
                </a:r>
              </a:p>
              <a:p>
                <a:r>
                  <a:rPr lang="en-US" altLang="ko-KR" baseline="0" dirty="0" smtClean="0"/>
                  <a:t>First, apply the dropout to every linear layers in NNs.</a:t>
                </a:r>
              </a:p>
              <a:p>
                <a:r>
                  <a:rPr lang="en-US" altLang="ko-KR" baseline="0" dirty="0" smtClean="0"/>
                  <a:t>Second train the NNs with desired loss or calibrated loss.</a:t>
                </a:r>
              </a:p>
              <a:p>
                <a:r>
                  <a:rPr lang="en-US" altLang="ko-KR" baseline="0" dirty="0" smtClean="0"/>
                  <a:t>In the inference stage, just keep turning on the dropout and sample the results.</a:t>
                </a:r>
              </a:p>
              <a:p>
                <a:r>
                  <a:rPr lang="en-US" altLang="ko-KR" baseline="0" dirty="0" smtClean="0"/>
                  <a:t>Then finally, Get the average and variance of the results. </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70</a:t>
            </a:fld>
            <a:endParaRPr lang="ko-KR" altLang="en-US"/>
          </a:p>
        </p:txBody>
      </p:sp>
    </p:spTree>
    <p:extLst>
      <p:ext uri="{BB962C8B-B14F-4D97-AF65-F5344CB8AC3E}">
        <p14:creationId xmlns:p14="http://schemas.microsoft.com/office/powerpoint/2010/main" val="20820968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real uncertainty of prediction is consist of two uncertainties. </a:t>
                </a:r>
              </a:p>
              <a:p>
                <a:r>
                  <a:rPr lang="en-US" altLang="ko-KR" baseline="0" dirty="0" smtClean="0"/>
                  <a:t>Epistemic and </a:t>
                </a:r>
                <a:r>
                  <a:rPr lang="en-US" altLang="ko-KR" baseline="0" dirty="0" err="1" smtClean="0"/>
                  <a:t>Aleatoric</a:t>
                </a:r>
                <a:r>
                  <a:rPr lang="en-US" altLang="ko-KR" baseline="0" dirty="0" smtClean="0"/>
                  <a:t>. </a:t>
                </a:r>
              </a:p>
              <a:p>
                <a:r>
                  <a:rPr lang="en-US" altLang="ko-KR" baseline="0" dirty="0" smtClean="0"/>
                  <a:t>The epistemic uncertainty is due to the insufficient data and it comes from the model variance.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The </a:t>
                </a:r>
                <a:r>
                  <a:rPr lang="en-US" altLang="ko-KR" baseline="0" dirty="0" err="1" smtClean="0"/>
                  <a:t>aleatoric</a:t>
                </a:r>
                <a:r>
                  <a:rPr lang="en-US" altLang="ko-KR" baseline="0" dirty="0" smtClean="0"/>
                  <a:t> uncertainty is due to the data inherent noise , so actually, we cannot know.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r>
                  <a:rPr lang="en-US" altLang="ko-KR" baseline="0" dirty="0" smtClean="0"/>
                  <a:t>In BNN framework, the epistemic and </a:t>
                </a:r>
                <a:r>
                  <a:rPr lang="en-US" altLang="ko-KR" baseline="0" dirty="0" err="1" smtClean="0"/>
                  <a:t>aleatoric</a:t>
                </a:r>
                <a:r>
                  <a:rPr lang="en-US" altLang="ko-KR" baseline="0" dirty="0" smtClean="0"/>
                  <a:t> uncertainties are estimated by </a:t>
                </a:r>
                <a:r>
                  <a:rPr lang="en-US" altLang="ko-KR" baseline="0" dirty="0" err="1" smtClean="0"/>
                  <a:t>monte-carlo</a:t>
                </a:r>
                <a:r>
                  <a:rPr lang="en-US" altLang="ko-KR" baseline="0" dirty="0" smtClean="0"/>
                  <a:t> approximation. </a:t>
                </a:r>
              </a:p>
              <a:p>
                <a:r>
                  <a:rPr lang="en-US" altLang="ko-KR" baseline="0" dirty="0" smtClean="0"/>
                  <a:t>So First, we sample the response and corresponding heteroscedastic variance from the models sampled from posterior. And average them to get the approximation. </a:t>
                </a:r>
              </a:p>
              <a:p>
                <a:endParaRPr lang="en-US" altLang="ko-KR" baseline="0" dirty="0" smtClean="0"/>
              </a:p>
              <a:p>
                <a:r>
                  <a:rPr lang="en-US" altLang="ko-KR" baseline="0" dirty="0" smtClean="0"/>
                  <a:t>But in the case of classification, the story is a bit different. Because, the distribution of samples is binomial or multinomial distribution, and their variance is depends on the class probability parameters.</a:t>
                </a:r>
              </a:p>
              <a:p>
                <a:r>
                  <a:rPr lang="en-US" altLang="ko-KR" baseline="0" dirty="0" smtClean="0"/>
                  <a:t>Thus, in the recent study of kwon et al, they derived how to estimate epistemic and </a:t>
                </a:r>
                <a:r>
                  <a:rPr lang="en-US" altLang="ko-KR" baseline="0" dirty="0" err="1" smtClean="0"/>
                  <a:t>aleatoric</a:t>
                </a:r>
                <a:r>
                  <a:rPr lang="en-US" altLang="ko-KR" baseline="0" dirty="0" smtClean="0"/>
                  <a:t> uncertainty of classification in BNNs.</a:t>
                </a:r>
              </a:p>
              <a:p>
                <a:r>
                  <a:rPr lang="en-US" altLang="ko-KR" baseline="0" dirty="0" smtClean="0"/>
                  <a:t>It is quite intuitive. </a:t>
                </a:r>
              </a:p>
              <a:p>
                <a:r>
                  <a:rPr lang="en-US" altLang="ko-KR" baseline="0" dirty="0" smtClean="0"/>
                  <a:t>The epistemic uncertainty is the variance of the sampled models’ predictions. And the </a:t>
                </a:r>
                <a:r>
                  <a:rPr lang="en-US" altLang="ko-KR" baseline="0" dirty="0" err="1" smtClean="0"/>
                  <a:t>aleatoric</a:t>
                </a:r>
                <a:r>
                  <a:rPr lang="en-US" altLang="ko-KR" baseline="0" dirty="0" smtClean="0"/>
                  <a:t> uncertainty is the mean value of variance of multinomial distribution with sampled parameters y hat.</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71</a:t>
            </a:fld>
            <a:endParaRPr lang="ko-KR" altLang="en-US"/>
          </a:p>
        </p:txBody>
      </p:sp>
    </p:spTree>
    <p:extLst>
      <p:ext uri="{BB962C8B-B14F-4D97-AF65-F5344CB8AC3E}">
        <p14:creationId xmlns:p14="http://schemas.microsoft.com/office/powerpoint/2010/main" val="39712889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baseline="0" dirty="0" smtClean="0"/>
                  <a:t>There are two major way to model the classification uncertainty in BNNs. </a:t>
                </a:r>
              </a:p>
              <a:p>
                <a:r>
                  <a:rPr lang="en-US" altLang="ko-KR" baseline="0" dirty="0" smtClean="0"/>
                  <a:t>First one is implicit way. </a:t>
                </a:r>
              </a:p>
              <a:p>
                <a:r>
                  <a:rPr lang="en-US" altLang="ko-KR" baseline="0" dirty="0" smtClean="0"/>
                  <a:t>It is proposed in Kwon et al as I mentioned in last slide. </a:t>
                </a:r>
              </a:p>
              <a:p>
                <a:r>
                  <a:rPr lang="en-US" altLang="ko-KR" baseline="0" dirty="0" smtClean="0"/>
                  <a:t>First, train the MC-dropout-based BNNs ordinarily only to predict the class probability. </a:t>
                </a:r>
              </a:p>
              <a:p>
                <a:r>
                  <a:rPr lang="en-US" altLang="ko-KR" baseline="0" dirty="0" smtClean="0"/>
                  <a:t>After training, just sample the predicted class probability with test-time dropout, and estimate the epistemic uncertainty and </a:t>
                </a:r>
                <a:r>
                  <a:rPr lang="en-US" altLang="ko-KR" baseline="0" dirty="0" err="1" smtClean="0"/>
                  <a:t>aleatoric</a:t>
                </a:r>
                <a:r>
                  <a:rPr lang="en-US" altLang="ko-KR" baseline="0" dirty="0" smtClean="0"/>
                  <a:t> uncertainty with the derived formula.</a:t>
                </a:r>
              </a:p>
              <a:p>
                <a:r>
                  <a:rPr lang="en-US" altLang="ko-KR" baseline="0" dirty="0" smtClean="0"/>
                  <a:t>The predicted uncertainty is not reflected in the loss function, therefore I called it implicit model. </a:t>
                </a:r>
              </a:p>
              <a:p>
                <a:r>
                  <a:rPr lang="en-US" altLang="ko-KR" baseline="0" dirty="0" smtClean="0"/>
                  <a:t>Second one is explicit way. </a:t>
                </a:r>
              </a:p>
              <a:p>
                <a:r>
                  <a:rPr lang="en-US" altLang="ko-KR" baseline="0" dirty="0" smtClean="0"/>
                  <a:t>It is proposed by Kendal et al in 2017. They focused on regressing the logit value before </a:t>
                </a:r>
                <a:r>
                  <a:rPr lang="en-US" altLang="ko-KR" baseline="0" dirty="0" err="1" smtClean="0"/>
                  <a:t>softmax</a:t>
                </a:r>
                <a:r>
                  <a:rPr lang="en-US" altLang="ko-KR" baseline="0" dirty="0" smtClean="0"/>
                  <a:t> squashing. They assumed that the predicted logit value is following the Gaussian distribution with mean logit prediction and predicted logit space variance. </a:t>
                </a:r>
              </a:p>
              <a:p>
                <a:r>
                  <a:rPr lang="en-US" altLang="ko-KR" baseline="0" dirty="0" smtClean="0"/>
                  <a:t>So they proposed the MC-dropout-based BNNs that predicts both the probability and logit-space </a:t>
                </a:r>
                <a:r>
                  <a:rPr lang="en-US" altLang="ko-KR" baseline="0" dirty="0" err="1" smtClean="0"/>
                  <a:t>aleatoric</a:t>
                </a:r>
                <a:r>
                  <a:rPr lang="en-US" altLang="ko-KR" baseline="0" dirty="0" smtClean="0"/>
                  <a:t> uncertainty. </a:t>
                </a:r>
              </a:p>
              <a:p>
                <a:r>
                  <a:rPr lang="en-US" altLang="ko-KR" baseline="0" dirty="0" smtClean="0"/>
                  <a:t>To train the proposed BNNs, the expected likelihood is needed. However, it is computationally intractable therefore, also the </a:t>
                </a:r>
                <a:r>
                  <a:rPr lang="en-US" altLang="ko-KR" baseline="0" dirty="0" err="1" smtClean="0"/>
                  <a:t>monte-carlo</a:t>
                </a:r>
                <a:r>
                  <a:rPr lang="en-US" altLang="ko-KR" baseline="0" dirty="0" smtClean="0"/>
                  <a:t> approximation is used in practice.</a:t>
                </a:r>
              </a:p>
              <a:p>
                <a:r>
                  <a:rPr lang="en-US" altLang="ko-KR" baseline="0" dirty="0" smtClean="0"/>
                  <a:t>First the predicted logit is corrupted with sampled noise scaled by predicted </a:t>
                </a:r>
                <a:r>
                  <a:rPr lang="en-US" altLang="ko-KR" baseline="0" dirty="0" err="1" smtClean="0"/>
                  <a:t>aleatoric</a:t>
                </a:r>
                <a:r>
                  <a:rPr lang="en-US" altLang="ko-KR" baseline="0" dirty="0" smtClean="0"/>
                  <a:t> uncertainty T times. Each T corrupted logits are squashed by </a:t>
                </a:r>
                <a:r>
                  <a:rPr lang="en-US" altLang="ko-KR" baseline="0" dirty="0" err="1" smtClean="0"/>
                  <a:t>softmax</a:t>
                </a:r>
                <a:r>
                  <a:rPr lang="en-US" altLang="ko-KR" baseline="0" dirty="0" smtClean="0"/>
                  <a:t> function, and finally, the predicted class probabilities are acquired by taking an average of them.</a:t>
                </a:r>
              </a:p>
              <a:p>
                <a:r>
                  <a:rPr lang="en-US" altLang="ko-KR" baseline="0" dirty="0" smtClean="0"/>
                  <a:t>In conclusion, the </a:t>
                </a:r>
                <a:r>
                  <a:rPr lang="en-US" altLang="ko-KR" baseline="0" dirty="0" err="1" smtClean="0"/>
                  <a:t>aleatoric</a:t>
                </a:r>
                <a:r>
                  <a:rPr lang="en-US" altLang="ko-KR" baseline="0" dirty="0" smtClean="0"/>
                  <a:t> uncertainty attenuate the loss by adding the noise. therefore I called it explicit model. </a:t>
                </a:r>
              </a:p>
              <a:p>
                <a:r>
                  <a:rPr lang="en-US" altLang="ko-KR" baseline="0" dirty="0" smtClean="0"/>
                  <a:t>Actually, they don’t suggest how to estimate the uncertainties. So here, I decided to use the same way to estimate the uncertainty which is proposed in Kwon et al. The difference is whether the loss is attenuated or not.</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72</a:t>
            </a:fld>
            <a:endParaRPr lang="ko-KR" altLang="en-US"/>
          </a:p>
        </p:txBody>
      </p:sp>
    </p:spTree>
    <p:extLst>
      <p:ext uri="{BB962C8B-B14F-4D97-AF65-F5344CB8AC3E}">
        <p14:creationId xmlns:p14="http://schemas.microsoft.com/office/powerpoint/2010/main" val="39171631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There</a:t>
                </a:r>
                <a:r>
                  <a:rPr lang="en-US" altLang="ko-KR" baseline="0" dirty="0" smtClean="0"/>
                  <a:t> is no study which compares the both methods.</a:t>
                </a:r>
              </a:p>
              <a:p>
                <a:r>
                  <a:rPr lang="en-US" altLang="ko-KR" baseline="0" dirty="0" smtClean="0"/>
                  <a:t>Thus, in my study, I constructed both models and tried to catch the difference of them.</a:t>
                </a:r>
              </a:p>
              <a:p>
                <a:endParaRPr lang="en-US" altLang="ko-KR" dirty="0" smtClean="0"/>
              </a:p>
              <a:p>
                <a:r>
                  <a:rPr lang="en-US" altLang="ko-KR" dirty="0" smtClean="0"/>
                  <a:t>Therefore, in my case, the first</a:t>
                </a:r>
                <a:r>
                  <a:rPr lang="en-US" altLang="ko-KR" baseline="0" dirty="0" smtClean="0"/>
                  <a:t> one is implicit and the other is explicit model. </a:t>
                </a:r>
              </a:p>
              <a:p>
                <a:r>
                  <a:rPr lang="en-US" altLang="ko-KR" baseline="0" dirty="0" smtClean="0"/>
                  <a:t>Former model only predicts the predicted score n-times by test-time dropout and used to estimate the calibrated probability and uncertainties.</a:t>
                </a:r>
              </a:p>
              <a:p>
                <a:endParaRPr lang="en-US" altLang="ko-KR" baseline="0" dirty="0" smtClean="0"/>
              </a:p>
              <a:p>
                <a:r>
                  <a:rPr lang="en-US" altLang="ko-KR" baseline="0" dirty="0" smtClean="0"/>
                  <a:t>Later model first predicts the mean and log variance of the logit distribution. Then, It conducts </a:t>
                </a:r>
                <a:r>
                  <a:rPr lang="en-US" altLang="ko-KR" baseline="0" dirty="0" err="1" smtClean="0"/>
                  <a:t>softmax</a:t>
                </a:r>
                <a:r>
                  <a:rPr lang="en-US" altLang="ko-KR" baseline="0" dirty="0" smtClean="0"/>
                  <a:t> squashing after corrupting the logit with sampled scaled noise T times. </a:t>
                </a:r>
              </a:p>
              <a:p>
                <a:r>
                  <a:rPr lang="en-US" altLang="ko-KR" baseline="0" dirty="0" smtClean="0"/>
                  <a:t>After the corruption and </a:t>
                </a:r>
                <a:r>
                  <a:rPr lang="en-US" altLang="ko-KR" baseline="0" dirty="0" err="1" smtClean="0"/>
                  <a:t>sqashing</a:t>
                </a:r>
                <a:r>
                  <a:rPr lang="en-US" altLang="ko-KR" baseline="0" dirty="0" smtClean="0"/>
                  <a:t>, the mean of the T time sampled likelihoods is used to predict. </a:t>
                </a:r>
              </a:p>
              <a:p>
                <a:r>
                  <a:rPr lang="en-US" altLang="ko-KR" baseline="0" dirty="0" smtClean="0"/>
                  <a:t>Like before, the model predicts the predicted score like this way for n-times by test-time dropout and used to estimate the calibrated probability and uncertainties.</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73</a:t>
            </a:fld>
            <a:endParaRPr lang="ko-KR" altLang="en-US"/>
          </a:p>
        </p:txBody>
      </p:sp>
    </p:spTree>
    <p:extLst>
      <p:ext uri="{BB962C8B-B14F-4D97-AF65-F5344CB8AC3E}">
        <p14:creationId xmlns:p14="http://schemas.microsoft.com/office/powerpoint/2010/main" val="16521805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the </a:t>
            </a:r>
            <a:r>
              <a:rPr lang="en-US" altLang="ko-KR" baseline="0" dirty="0" err="1" smtClean="0"/>
              <a:t>featurizer</a:t>
            </a:r>
            <a:r>
              <a:rPr lang="en-US" altLang="ko-KR" baseline="0" dirty="0" smtClean="0"/>
              <a:t> module that I employed. Called Directed Message Passing neural network.</a:t>
            </a:r>
          </a:p>
          <a:p>
            <a:r>
              <a:rPr lang="en-US" altLang="ko-KR" baseline="0" dirty="0" smtClean="0"/>
              <a:t>As I explained this last meeting and due to the time constraints, I will skip the detail algorithms of DMPNN and Global multi head pooling.  </a:t>
            </a:r>
          </a:p>
          <a:p>
            <a:r>
              <a:rPr lang="en-US" altLang="ko-KR" baseline="0" dirty="0" smtClean="0"/>
              <a:t>If you are curious about this algorithm, please ask me in </a:t>
            </a:r>
            <a:r>
              <a:rPr lang="en-US" altLang="ko-KR" baseline="0" dirty="0" err="1" smtClean="0"/>
              <a:t>QnA</a:t>
            </a:r>
            <a:r>
              <a:rPr lang="en-US" altLang="ko-KR" baseline="0" dirty="0" smtClean="0"/>
              <a:t> time.</a:t>
            </a:r>
          </a:p>
          <a:p>
            <a:endParaRPr lang="en-US" altLang="ko-KR" baseline="0" dirty="0" smtClean="0"/>
          </a:p>
          <a:p>
            <a:r>
              <a:rPr lang="en-US" altLang="ko-KR" baseline="0" dirty="0" smtClean="0"/>
              <a:t>Unlike other graph convolutional neural networks, this works with an edge updating scheme. </a:t>
            </a:r>
          </a:p>
          <a:p>
            <a:r>
              <a:rPr lang="en-US" altLang="ko-KR" baseline="0" dirty="0" smtClean="0"/>
              <a:t>First, whole undirected edges are converted into bi-directional edges.</a:t>
            </a:r>
          </a:p>
          <a:p>
            <a:r>
              <a:rPr lang="en-US" altLang="ko-KR" baseline="0" dirty="0" smtClean="0"/>
              <a:t>In message passing step, the message of outgoing edge is cumulated with the other ingoing edges.</a:t>
            </a:r>
          </a:p>
          <a:p>
            <a:r>
              <a:rPr lang="en-US" altLang="ko-KR" baseline="0" dirty="0" smtClean="0"/>
              <a:t>Then the new edge feature is updated by simple FC layer with the cumulated message and initial features.</a:t>
            </a:r>
          </a:p>
          <a:p>
            <a:r>
              <a:rPr lang="en-US" altLang="ko-KR" baseline="0" dirty="0" smtClean="0"/>
              <a:t>For example, the edge feature h32 at time step t+1 is generated by aggregating the ingoing edge features except h23.</a:t>
            </a:r>
          </a:p>
          <a:p>
            <a:endParaRPr lang="en-US" altLang="ko-KR" baseline="0" dirty="0" smtClean="0"/>
          </a:p>
          <a:p>
            <a:r>
              <a:rPr lang="en-US" altLang="ko-KR" baseline="0" dirty="0" smtClean="0"/>
              <a:t>After T iteration of Message passing and update step, All incoming edge features are gathered to make node messages.</a:t>
            </a:r>
          </a:p>
          <a:p>
            <a:r>
              <a:rPr lang="en-US" altLang="ko-KR" baseline="0" dirty="0" smtClean="0"/>
              <a:t>The final node features are generated by simple FC layer with node messages and initial node features.</a:t>
            </a:r>
          </a:p>
          <a:p>
            <a:endParaRPr lang="en-US" altLang="ko-KR" baseline="0" dirty="0" smtClean="0"/>
          </a:p>
          <a:p>
            <a:r>
              <a:rPr lang="en-US" altLang="ko-KR" baseline="0" dirty="0" smtClean="0"/>
              <a:t> </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74</a:t>
            </a:fld>
            <a:endParaRPr lang="ko-KR" altLang="en-US"/>
          </a:p>
        </p:txBody>
      </p:sp>
    </p:spTree>
    <p:extLst>
      <p:ext uri="{BB962C8B-B14F-4D97-AF65-F5344CB8AC3E}">
        <p14:creationId xmlns:p14="http://schemas.microsoft.com/office/powerpoint/2010/main" val="32056875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the pooling module that I used. I will call this global multi-head attention pooling module.</a:t>
                </a:r>
              </a:p>
              <a:p>
                <a:r>
                  <a:rPr lang="en-US" altLang="ko-KR" baseline="0" dirty="0" smtClean="0"/>
                  <a:t>Also I will skip the detail algorithms. Please ask me in </a:t>
                </a:r>
                <a:r>
                  <a:rPr lang="en-US" altLang="ko-KR" baseline="0" dirty="0" err="1" smtClean="0"/>
                  <a:t>QnA</a:t>
                </a:r>
                <a:r>
                  <a:rPr lang="en-US" altLang="ko-KR" baseline="0" dirty="0" smtClean="0"/>
                  <a:t> time if you want to know the detail.</a:t>
                </a:r>
              </a:p>
              <a:p>
                <a:endParaRPr lang="en-US" altLang="ko-KR" dirty="0" smtClean="0"/>
              </a:p>
              <a:p>
                <a:endParaRPr lang="en-US" altLang="ko-KR" dirty="0" smtClean="0"/>
              </a:p>
              <a:p>
                <a:endParaRPr lang="en-US" altLang="ko-KR" dirty="0" smtClean="0"/>
              </a:p>
              <a:p>
                <a:r>
                  <a:rPr lang="en-US" altLang="ko-KR" dirty="0" smtClean="0"/>
                  <a:t>As you already know, the</a:t>
                </a:r>
                <a:r>
                  <a:rPr lang="en-US" altLang="ko-KR" baseline="0" dirty="0" smtClean="0"/>
                  <a:t> final node features should be pooled in order to make graph representation vector. </a:t>
                </a:r>
              </a:p>
              <a:p>
                <a:r>
                  <a:rPr lang="en-US" altLang="ko-KR" dirty="0" smtClean="0"/>
                  <a:t>This</a:t>
                </a:r>
                <a:r>
                  <a:rPr lang="en-US" altLang="ko-KR" baseline="0" dirty="0" smtClean="0"/>
                  <a:t> kind of graph pooling is called readout function. In this study, I employed the multi-head attention method to pool the graph.</a:t>
                </a:r>
              </a:p>
              <a:p>
                <a:r>
                  <a:rPr lang="en-US" altLang="ko-KR" baseline="0" dirty="0" smtClean="0"/>
                  <a:t>For example, after node updating, the compound token vector is appended and works as super node of the graph. </a:t>
                </a:r>
              </a:p>
              <a:p>
                <a:r>
                  <a:rPr lang="en-US" altLang="ko-KR" baseline="0" dirty="0" smtClean="0"/>
                  <a:t>Then simple multi-head self-attention is conducted and the final updated token vector is used to predict the desired output.</a:t>
                </a:r>
              </a:p>
              <a:p>
                <a:endParaRPr lang="en-US" altLang="ko-KR" baseline="0" dirty="0" smtClean="0"/>
              </a:p>
              <a:p>
                <a:r>
                  <a:rPr lang="en-US" altLang="ko-KR" baseline="0" dirty="0" smtClean="0"/>
                  <a:t>The reason why I employed this mechanism is because…</a:t>
                </a:r>
              </a:p>
              <a:p>
                <a:r>
                  <a:rPr lang="en-US" altLang="ko-KR" baseline="0" dirty="0" smtClean="0"/>
                  <a:t>First, this method is permutation-invariant. </a:t>
                </a:r>
              </a:p>
              <a:p>
                <a:r>
                  <a:rPr lang="en-US" altLang="ko-KR" baseline="0" dirty="0" smtClean="0"/>
                  <a:t>Second, It pushes the model to learn data-specific pooling by the self-attention mechanism.</a:t>
                </a:r>
              </a:p>
              <a:p>
                <a:r>
                  <a:rPr lang="en-US" altLang="ko-KR" baseline="0" dirty="0" smtClean="0"/>
                  <a:t>Third, It can gives the interpretability to the model.</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75</a:t>
            </a:fld>
            <a:endParaRPr lang="ko-KR" altLang="en-US"/>
          </a:p>
        </p:txBody>
      </p:sp>
    </p:spTree>
    <p:extLst>
      <p:ext uri="{BB962C8B-B14F-4D97-AF65-F5344CB8AC3E}">
        <p14:creationId xmlns:p14="http://schemas.microsoft.com/office/powerpoint/2010/main" val="32767092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used MLSMR</a:t>
            </a:r>
            <a:r>
              <a:rPr lang="en-US" altLang="ko-KR" baseline="0" dirty="0" smtClean="0"/>
              <a:t> data as a </a:t>
            </a:r>
            <a:r>
              <a:rPr lang="en-US" altLang="ko-KR" baseline="0" dirty="0" err="1" smtClean="0"/>
              <a:t>pretraining</a:t>
            </a:r>
            <a:r>
              <a:rPr lang="en-US" altLang="ko-KR" baseline="0" dirty="0" smtClean="0"/>
              <a:t> data because there are sufficient amount of data but it has label of </a:t>
            </a:r>
            <a:r>
              <a:rPr lang="en-US" altLang="ko-KR" baseline="0" dirty="0" err="1" smtClean="0"/>
              <a:t>hERG</a:t>
            </a:r>
            <a:r>
              <a:rPr lang="en-US" altLang="ko-KR" baseline="0" dirty="0" smtClean="0"/>
              <a:t> inhibition percentage, not IC50. </a:t>
            </a:r>
          </a:p>
          <a:p>
            <a:r>
              <a:rPr lang="en-US" altLang="ko-KR" baseline="0" dirty="0" smtClean="0"/>
              <a:t>After </a:t>
            </a:r>
            <a:r>
              <a:rPr lang="en-US" altLang="ko-KR" baseline="0" dirty="0" err="1" smtClean="0"/>
              <a:t>pretraining</a:t>
            </a:r>
            <a:r>
              <a:rPr lang="en-US" altLang="ko-KR" baseline="0" dirty="0" smtClean="0"/>
              <a:t>, I fine-tuned the model with IC50-based labeled dataset collected from publicly available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Although both data have generated for different tasks, I think the transferability of </a:t>
            </a:r>
            <a:r>
              <a:rPr lang="en-US" altLang="ko-KR" baseline="0" dirty="0" err="1" smtClean="0"/>
              <a:t>pretraining</a:t>
            </a:r>
            <a:r>
              <a:rPr lang="en-US" altLang="ko-KR" baseline="0" dirty="0" smtClean="0"/>
              <a:t> data is quite promising because their tasks are quite similar.</a:t>
            </a:r>
          </a:p>
          <a:p>
            <a:endParaRPr lang="en-US" altLang="ko-KR" baseline="0" dirty="0" smtClean="0"/>
          </a:p>
          <a:p>
            <a:endParaRPr lang="en-US" altLang="ko-KR" baseline="0" dirty="0" smtClean="0"/>
          </a:p>
          <a:p>
            <a:r>
              <a:rPr lang="en-US" altLang="ko-KR" baseline="0" dirty="0" smtClean="0"/>
              <a:t>I conducted random split to the </a:t>
            </a:r>
            <a:r>
              <a:rPr lang="en-US" altLang="ko-KR" baseline="0" dirty="0" err="1" smtClean="0"/>
              <a:t>pretraining</a:t>
            </a:r>
            <a:r>
              <a:rPr lang="en-US" altLang="ko-KR" baseline="0" dirty="0" smtClean="0"/>
              <a:t> set into training and validation because it have enough data. </a:t>
            </a:r>
          </a:p>
          <a:p>
            <a:r>
              <a:rPr lang="en-US" altLang="ko-KR" baseline="0" dirty="0" smtClean="0"/>
              <a:t>But in fine-tuning task, I conducted scaffold split to evaluate the models’ generalization power.</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76</a:t>
            </a:fld>
            <a:endParaRPr lang="ko-KR" altLang="en-US"/>
          </a:p>
        </p:txBody>
      </p:sp>
    </p:spTree>
    <p:extLst>
      <p:ext uri="{BB962C8B-B14F-4D97-AF65-F5344CB8AC3E}">
        <p14:creationId xmlns:p14="http://schemas.microsoft.com/office/powerpoint/2010/main" val="2000252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To</a:t>
                </a:r>
                <a:r>
                  <a:rPr lang="en-US" altLang="ko-KR" baseline="0" dirty="0" smtClean="0"/>
                  <a:t> evaluate whether the model is well-calibrated or not, the calibration analysis is required. </a:t>
                </a:r>
              </a:p>
              <a:p>
                <a:endParaRPr lang="en-US" altLang="ko-KR" baseline="0" dirty="0" smtClean="0"/>
              </a:p>
              <a:p>
                <a:r>
                  <a:rPr lang="en-US" altLang="ko-KR" baseline="0" dirty="0" smtClean="0"/>
                  <a:t>The word “Calibrated” means that the predicted score is proportional to the class probability.</a:t>
                </a:r>
              </a:p>
              <a:p>
                <a:endParaRPr lang="en-US" altLang="ko-KR" baseline="0" dirty="0" smtClean="0"/>
              </a:p>
              <a:p>
                <a:r>
                  <a:rPr lang="en-US" altLang="ko-KR" baseline="0" dirty="0" smtClean="0"/>
                  <a:t>For example in the test set, we can get the true positive ratio at the corresponding score bins. So we can draw the line graph with positive ratio and mean score.</a:t>
                </a:r>
              </a:p>
              <a:p>
                <a:r>
                  <a:rPr lang="en-US" altLang="ko-KR" baseline="0" dirty="0" smtClean="0"/>
                  <a:t>If the model is perfectly calibrated, the line graph should be dashed-diagonal line.</a:t>
                </a:r>
              </a:p>
              <a:p>
                <a:r>
                  <a:rPr lang="en-US" altLang="ko-KR" baseline="0" dirty="0" smtClean="0"/>
                  <a:t>otherwise, we can get the area between the dashed-line and the generated line graph. </a:t>
                </a:r>
              </a:p>
              <a:p>
                <a:r>
                  <a:rPr lang="en-US" altLang="ko-KR" baseline="0" dirty="0" smtClean="0"/>
                  <a:t>So the metric called AUCE stands for area under calibration-error curve which is the sum of calibration error.</a:t>
                </a:r>
              </a:p>
              <a:p>
                <a:r>
                  <a:rPr lang="en-US" altLang="ko-KR" baseline="0" dirty="0" smtClean="0"/>
                  <a:t>And the other metric called MCE stands for maximum calibration error which is the maximum value among the errors. </a:t>
                </a:r>
              </a:p>
              <a:p>
                <a:endParaRPr lang="en-US" altLang="ko-KR" baseline="0" dirty="0" smtClean="0"/>
              </a:p>
              <a:p>
                <a:r>
                  <a:rPr lang="en-US" altLang="ko-KR" baseline="0" dirty="0" smtClean="0"/>
                  <a:t>So we can easily understand that lower AUCE is better and lower MCE is more stable at calibration respectively.</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77</a:t>
            </a:fld>
            <a:endParaRPr lang="ko-KR" altLang="en-US"/>
          </a:p>
        </p:txBody>
      </p:sp>
    </p:spTree>
    <p:extLst>
      <p:ext uri="{BB962C8B-B14F-4D97-AF65-F5344CB8AC3E}">
        <p14:creationId xmlns:p14="http://schemas.microsoft.com/office/powerpoint/2010/main" val="34294271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78</a:t>
            </a:fld>
            <a:endParaRPr lang="ko-KR" altLang="en-US"/>
          </a:p>
        </p:txBody>
      </p:sp>
    </p:spTree>
    <p:extLst>
      <p:ext uri="{BB962C8B-B14F-4D97-AF65-F5344CB8AC3E}">
        <p14:creationId xmlns:p14="http://schemas.microsoft.com/office/powerpoint/2010/main" val="38887357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79</a:t>
            </a:fld>
            <a:endParaRPr lang="ko-KR" altLang="en-US"/>
          </a:p>
        </p:txBody>
      </p:sp>
    </p:spTree>
    <p:extLst>
      <p:ext uri="{BB962C8B-B14F-4D97-AF65-F5344CB8AC3E}">
        <p14:creationId xmlns:p14="http://schemas.microsoft.com/office/powerpoint/2010/main" val="2170996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연구는 총 </a:t>
            </a:r>
            <a:r>
              <a:rPr lang="en-US" altLang="ko-KR" dirty="0" smtClean="0"/>
              <a:t>4</a:t>
            </a:r>
            <a:r>
              <a:rPr lang="ko-KR" altLang="en-US" dirty="0" smtClean="0"/>
              <a:t>종 독성</a:t>
            </a:r>
            <a:r>
              <a:rPr lang="en-US" altLang="ko-KR" dirty="0" smtClean="0"/>
              <a:t>, DILI, </a:t>
            </a:r>
            <a:r>
              <a:rPr lang="en-US" altLang="ko-KR" dirty="0" err="1" smtClean="0"/>
              <a:t>hERG</a:t>
            </a:r>
            <a:r>
              <a:rPr lang="en-US" altLang="ko-KR" dirty="0" smtClean="0"/>
              <a:t>, Rat Acute Oral</a:t>
            </a:r>
            <a:r>
              <a:rPr lang="en-US" altLang="ko-KR" baseline="0" dirty="0" smtClean="0"/>
              <a:t> toxicity, Ames Mutagenicity</a:t>
            </a:r>
            <a:r>
              <a:rPr lang="ko-KR" altLang="en-US" baseline="0" dirty="0" smtClean="0"/>
              <a:t>에 대하여 진행하였는데</a:t>
            </a:r>
            <a:r>
              <a:rPr lang="en-US" altLang="ko-KR" baseline="0" dirty="0" smtClean="0"/>
              <a:t>, </a:t>
            </a:r>
            <a:r>
              <a:rPr lang="ko-KR" altLang="en-US" baseline="0" dirty="0" smtClean="0"/>
              <a:t>이중 </a:t>
            </a:r>
            <a:r>
              <a:rPr lang="en-US" altLang="ko-KR" baseline="0" dirty="0" smtClean="0"/>
              <a:t>DILI, AMES Mutagenicity, </a:t>
            </a:r>
            <a:r>
              <a:rPr lang="en-US" altLang="ko-KR" baseline="0" dirty="0" err="1" smtClean="0"/>
              <a:t>hERG</a:t>
            </a:r>
            <a:r>
              <a:rPr lang="ko-KR" altLang="en-US" baseline="0" dirty="0" smtClean="0"/>
              <a:t>의 경우 </a:t>
            </a:r>
            <a:r>
              <a:rPr lang="en-US" altLang="ko-KR" baseline="0" dirty="0" smtClean="0"/>
              <a:t>Binary Classification</a:t>
            </a:r>
            <a:r>
              <a:rPr lang="ko-KR" altLang="en-US" baseline="0" dirty="0" smtClean="0"/>
              <a:t>을</a:t>
            </a:r>
            <a:r>
              <a:rPr lang="en-US" altLang="ko-KR" baseline="0" dirty="0" smtClean="0"/>
              <a:t>, Acute Oral toxicity</a:t>
            </a:r>
            <a:r>
              <a:rPr lang="ko-KR" altLang="en-US" baseline="0" dirty="0" smtClean="0"/>
              <a:t>의 경우 </a:t>
            </a:r>
            <a:r>
              <a:rPr lang="en-US" altLang="ko-KR" baseline="0" dirty="0" smtClean="0"/>
              <a:t>multi-class classification</a:t>
            </a:r>
            <a:r>
              <a:rPr lang="ko-KR" altLang="en-US" baseline="0" dirty="0" smtClean="0"/>
              <a:t>과 </a:t>
            </a:r>
            <a:r>
              <a:rPr lang="en-US" altLang="ko-KR" baseline="0" dirty="0" smtClean="0"/>
              <a:t>regression</a:t>
            </a:r>
            <a:r>
              <a:rPr lang="ko-KR" altLang="en-US" baseline="0" dirty="0" smtClean="0"/>
              <a:t>을 수행하였습니다</a:t>
            </a:r>
            <a:r>
              <a:rPr lang="en-US" altLang="ko-KR" baseline="0" dirty="0" smtClean="0"/>
              <a:t>.</a:t>
            </a:r>
          </a:p>
          <a:p>
            <a:r>
              <a:rPr lang="ko-KR" altLang="en-US" dirty="0" smtClean="0"/>
              <a:t>모델은</a:t>
            </a:r>
            <a:r>
              <a:rPr lang="en-US" altLang="ko-KR" baseline="0" dirty="0" smtClean="0"/>
              <a:t> DILI</a:t>
            </a:r>
            <a:r>
              <a:rPr lang="ko-KR" altLang="en-US" baseline="0" dirty="0" smtClean="0"/>
              <a:t>와 </a:t>
            </a:r>
            <a:r>
              <a:rPr lang="en-US" altLang="ko-KR" baseline="0" dirty="0" smtClean="0"/>
              <a:t>AMES</a:t>
            </a:r>
            <a:r>
              <a:rPr lang="ko-KR" altLang="en-US" baseline="0" dirty="0" smtClean="0"/>
              <a:t>의 경우 경우</a:t>
            </a:r>
            <a:r>
              <a:rPr lang="ko-KR" altLang="en-US" dirty="0" smtClean="0"/>
              <a:t> </a:t>
            </a:r>
            <a:r>
              <a:rPr lang="en-US" altLang="ko-KR" dirty="0" smtClean="0"/>
              <a:t>5</a:t>
            </a:r>
            <a:r>
              <a:rPr lang="ko-KR" altLang="en-US" dirty="0" smtClean="0"/>
              <a:t>종</a:t>
            </a:r>
            <a:r>
              <a:rPr lang="en-US" altLang="ko-KR" dirty="0" smtClean="0"/>
              <a:t>, </a:t>
            </a:r>
            <a:r>
              <a:rPr lang="ko-KR" altLang="en-US" dirty="0" smtClean="0"/>
              <a:t>나머지에 대해서는 </a:t>
            </a:r>
            <a:r>
              <a:rPr lang="en-US" altLang="ko-KR" dirty="0" smtClean="0"/>
              <a:t>SVM</a:t>
            </a:r>
            <a:r>
              <a:rPr lang="ko-KR" altLang="en-US" dirty="0" smtClean="0"/>
              <a:t>을 제외한 </a:t>
            </a:r>
            <a:r>
              <a:rPr lang="en-US" altLang="ko-KR" dirty="0" smtClean="0"/>
              <a:t>4</a:t>
            </a:r>
            <a:r>
              <a:rPr lang="ko-KR" altLang="en-US" dirty="0" smtClean="0"/>
              <a:t>종을 사용하였습니다</a:t>
            </a:r>
            <a:r>
              <a:rPr lang="en-US" altLang="ko-KR" dirty="0" smtClean="0"/>
              <a:t>. </a:t>
            </a:r>
            <a:r>
              <a:rPr lang="ko-KR" altLang="en-US" dirty="0" smtClean="0"/>
              <a:t>이는 결과의 도출이 오래 걸리는 </a:t>
            </a:r>
            <a:r>
              <a:rPr lang="en-US" altLang="ko-KR" dirty="0" smtClean="0"/>
              <a:t>SVM</a:t>
            </a:r>
            <a:r>
              <a:rPr lang="ko-KR" altLang="en-US" dirty="0" smtClean="0"/>
              <a:t>의 특성을 고려하여 결정하게 된 부분인데</a:t>
            </a:r>
            <a:r>
              <a:rPr lang="en-US" altLang="ko-KR" dirty="0" smtClean="0"/>
              <a:t>, </a:t>
            </a:r>
            <a:r>
              <a:rPr lang="ko-KR" altLang="en-US" dirty="0" smtClean="0"/>
              <a:t>추후 좀더 공부를 진행 후 시도해볼 예정입니다</a:t>
            </a:r>
            <a:r>
              <a:rPr lang="en-US" altLang="ko-KR" dirty="0" smtClean="0"/>
              <a:t>.</a:t>
            </a:r>
          </a:p>
          <a:p>
            <a:r>
              <a:rPr lang="ko-KR" altLang="en-US" dirty="0" smtClean="0"/>
              <a:t>또 성능의 평가는 </a:t>
            </a:r>
            <a:r>
              <a:rPr lang="en-US" altLang="ko-KR" dirty="0" smtClean="0"/>
              <a:t>5</a:t>
            </a:r>
            <a:r>
              <a:rPr lang="en-US" altLang="ko-KR" baseline="0" dirty="0" smtClean="0"/>
              <a:t> </a:t>
            </a:r>
            <a:r>
              <a:rPr lang="en-US" altLang="ko-KR" dirty="0" smtClean="0"/>
              <a:t>fold</a:t>
            </a:r>
            <a:r>
              <a:rPr lang="ko-KR" altLang="en-US" dirty="0" smtClean="0"/>
              <a:t> </a:t>
            </a:r>
            <a:r>
              <a:rPr lang="en-US" altLang="ko-KR" dirty="0" smtClean="0"/>
              <a:t>CV</a:t>
            </a:r>
            <a:r>
              <a:rPr lang="ko-KR" altLang="en-US" dirty="0" smtClean="0"/>
              <a:t>를 사용하여 진행되었고</a:t>
            </a:r>
            <a:r>
              <a:rPr lang="en-US" altLang="ko-KR" dirty="0" smtClean="0"/>
              <a:t>, Regression</a:t>
            </a:r>
            <a:r>
              <a:rPr lang="ko-KR" altLang="en-US" dirty="0" smtClean="0"/>
              <a:t>을 제외한 각각의 성능 평가는 </a:t>
            </a:r>
            <a:r>
              <a:rPr lang="en-US" altLang="ko-KR" dirty="0" smtClean="0"/>
              <a:t>Stratified CV</a:t>
            </a:r>
            <a:r>
              <a:rPr lang="ko-KR" altLang="en-US" dirty="0" smtClean="0"/>
              <a:t>를 이용해 진행하였습니다</a:t>
            </a:r>
            <a:r>
              <a:rPr lang="en-US" altLang="ko-KR" dirty="0" smtClean="0"/>
              <a:t>. </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a:t>
            </a:fld>
            <a:endParaRPr lang="ko-KR" altLang="en-US"/>
          </a:p>
        </p:txBody>
      </p:sp>
    </p:spTree>
    <p:extLst>
      <p:ext uri="{BB962C8B-B14F-4D97-AF65-F5344CB8AC3E}">
        <p14:creationId xmlns:p14="http://schemas.microsoft.com/office/powerpoint/2010/main" val="34987515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Before start message</a:t>
            </a:r>
            <a:r>
              <a:rPr lang="en-US" altLang="ko-KR" baseline="0" dirty="0" smtClean="0"/>
              <a:t> passing, I initialized the node and edge feature of the graph. In the chemical, the atoms are regarded as nodes, and the bonds are regarded as edges. For the node feature, I initialized with these kinds of atom features which are conventional. Also Edge features are initialized with these kinds of features , and they are also conventional.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80</a:t>
            </a:fld>
            <a:endParaRPr lang="ko-KR" altLang="en-US"/>
          </a:p>
        </p:txBody>
      </p:sp>
    </p:spTree>
    <p:extLst>
      <p:ext uri="{BB962C8B-B14F-4D97-AF65-F5344CB8AC3E}">
        <p14:creationId xmlns:p14="http://schemas.microsoft.com/office/powerpoint/2010/main" val="36058899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I compared 10 different models</a:t>
                </a:r>
              </a:p>
              <a:p>
                <a:endParaRPr lang="en-US" altLang="ko-KR" sz="1200" dirty="0" smtClean="0">
                  <a:latin typeface="Calibri" panose="020F0502020204030204" pitchFamily="34" charset="0"/>
                  <a:ea typeface="나눔바른고딕" panose="020B0603020101020101" pitchFamily="50" charset="-127"/>
                  <a:cs typeface="Calibri" panose="020F0502020204030204" pitchFamily="34" charset="0"/>
                </a:endParaRPr>
              </a:p>
              <a:p>
                <a:r>
                  <a:rPr lang="en-US" altLang="ko-KR" baseline="0" dirty="0" smtClean="0"/>
                  <a:t>Model 1 and 2 are the conventional machine learning models.</a:t>
                </a:r>
              </a:p>
              <a:p>
                <a:r>
                  <a:rPr lang="en-US" altLang="ko-KR" baseline="0" dirty="0" smtClean="0"/>
                  <a:t>3 and 4 are graph neural networks model with DMPNN, but the Global multi-head attention pooling is plugged in the model 4.</a:t>
                </a:r>
              </a:p>
              <a:p>
                <a:endParaRPr lang="en-US" altLang="ko-KR" baseline="0" dirty="0" smtClean="0"/>
              </a:p>
              <a:p>
                <a:r>
                  <a:rPr lang="en-US" altLang="ko-KR" baseline="0" dirty="0" smtClean="0"/>
                  <a:t>5 and 6 are the </a:t>
                </a:r>
                <a:r>
                  <a:rPr lang="en-US" altLang="ko-KR" baseline="0" dirty="0" err="1" smtClean="0"/>
                  <a:t>bayesian</a:t>
                </a:r>
                <a:r>
                  <a:rPr lang="en-US" altLang="ko-KR" baseline="0" dirty="0" smtClean="0"/>
                  <a:t> model of model number 4. one is the explicit model and the other is implicit model.</a:t>
                </a:r>
              </a:p>
              <a:p>
                <a:r>
                  <a:rPr lang="en-US" altLang="ko-KR" baseline="0" dirty="0" smtClean="0"/>
                  <a:t>7 and 8 are the transferred model of model number 3 and 4 by </a:t>
                </a:r>
                <a:r>
                  <a:rPr lang="en-US" altLang="ko-KR" baseline="0" dirty="0" err="1" smtClean="0"/>
                  <a:t>pretraining</a:t>
                </a:r>
                <a:r>
                  <a:rPr lang="en-US" altLang="ko-KR" baseline="0" dirty="0" smtClean="0"/>
                  <a:t> and fine-tuning.</a:t>
                </a:r>
              </a:p>
              <a:p>
                <a:r>
                  <a:rPr lang="en-US" altLang="ko-KR" baseline="0" dirty="0" smtClean="0"/>
                  <a:t>9 and 10 are the transferred model of model number 5 and 6. </a:t>
                </a:r>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81</a:t>
            </a:fld>
            <a:endParaRPr lang="ko-KR" altLang="en-US"/>
          </a:p>
        </p:txBody>
      </p:sp>
    </p:spTree>
    <p:extLst>
      <p:ext uri="{BB962C8B-B14F-4D97-AF65-F5344CB8AC3E}">
        <p14:creationId xmlns:p14="http://schemas.microsoft.com/office/powerpoint/2010/main" val="9153133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82</a:t>
            </a:fld>
            <a:endParaRPr lang="ko-KR" altLang="en-US"/>
          </a:p>
        </p:txBody>
      </p:sp>
    </p:spTree>
    <p:extLst>
      <p:ext uri="{BB962C8B-B14F-4D97-AF65-F5344CB8AC3E}">
        <p14:creationId xmlns:p14="http://schemas.microsoft.com/office/powerpoint/2010/main" val="42112400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performance comparison result in scaffold</a:t>
            </a:r>
            <a:r>
              <a:rPr lang="en-US" altLang="ko-KR" baseline="0" dirty="0" smtClean="0"/>
              <a:t> validation and scaffold test set</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83</a:t>
            </a:fld>
            <a:endParaRPr lang="ko-KR" altLang="en-US"/>
          </a:p>
        </p:txBody>
      </p:sp>
    </p:spTree>
    <p:extLst>
      <p:ext uri="{BB962C8B-B14F-4D97-AF65-F5344CB8AC3E}">
        <p14:creationId xmlns:p14="http://schemas.microsoft.com/office/powerpoint/2010/main" val="20038604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performance comparison result in scaffold</a:t>
            </a:r>
            <a:r>
              <a:rPr lang="en-US" altLang="ko-KR" baseline="0" dirty="0" smtClean="0"/>
              <a:t> validation and scaffold test set</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84</a:t>
            </a:fld>
            <a:endParaRPr lang="ko-KR" altLang="en-US"/>
          </a:p>
        </p:txBody>
      </p:sp>
    </p:spTree>
    <p:extLst>
      <p:ext uri="{BB962C8B-B14F-4D97-AF65-F5344CB8AC3E}">
        <p14:creationId xmlns:p14="http://schemas.microsoft.com/office/powerpoint/2010/main" val="9058206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transferred</a:t>
            </a:r>
            <a:r>
              <a:rPr lang="en-US" altLang="ko-KR" baseline="0" dirty="0" smtClean="0"/>
              <a:t> cases, of course, the calibration of Bayesian was better than others.</a:t>
            </a:r>
          </a:p>
          <a:p>
            <a:r>
              <a:rPr lang="en-US" altLang="ko-KR" baseline="0" dirty="0" smtClean="0"/>
              <a:t>But in transferred case, the implicit model’s calibration quality was slightly better than explicit model. However, it was not that significant.</a:t>
            </a:r>
          </a:p>
          <a:p>
            <a:endParaRPr lang="en-US" altLang="ko-KR" baseline="0" dirty="0" smtClean="0"/>
          </a:p>
          <a:p>
            <a:r>
              <a:rPr lang="en-US" altLang="ko-KR" baseline="0" dirty="0" smtClean="0"/>
              <a:t>So I concluded that loss attenuation works well when the model was not </a:t>
            </a:r>
            <a:r>
              <a:rPr lang="en-US" altLang="ko-KR" baseline="0" dirty="0" err="1" smtClean="0"/>
              <a:t>pretrained</a:t>
            </a:r>
            <a:r>
              <a:rPr lang="en-US" altLang="ko-KR" baseline="0" dirty="0" smtClean="0"/>
              <a:t>. And Good starting point </a:t>
            </a:r>
            <a:r>
              <a:rPr lang="en-US" altLang="ko-KR" baseline="0" dirty="0" err="1" smtClean="0"/>
              <a:t>dosen’t</a:t>
            </a:r>
            <a:r>
              <a:rPr lang="en-US" altLang="ko-KR" baseline="0" dirty="0" smtClean="0"/>
              <a:t> need the loss attenuation.</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85</a:t>
            </a:fld>
            <a:endParaRPr lang="ko-KR" altLang="en-US"/>
          </a:p>
        </p:txBody>
      </p:sp>
    </p:spTree>
    <p:extLst>
      <p:ext uri="{BB962C8B-B14F-4D97-AF65-F5344CB8AC3E}">
        <p14:creationId xmlns:p14="http://schemas.microsoft.com/office/powerpoint/2010/main" val="1018219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86</a:t>
            </a:fld>
            <a:endParaRPr lang="ko-KR" altLang="en-US"/>
          </a:p>
        </p:txBody>
      </p:sp>
    </p:spTree>
    <p:extLst>
      <p:ext uri="{BB962C8B-B14F-4D97-AF65-F5344CB8AC3E}">
        <p14:creationId xmlns:p14="http://schemas.microsoft.com/office/powerpoint/2010/main" val="10654938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Ok so now, let’s analyze the estimated</a:t>
            </a:r>
            <a:r>
              <a:rPr lang="en-US" altLang="ko-KR" baseline="0" dirty="0" smtClean="0"/>
              <a:t> uncertainty. </a:t>
            </a:r>
          </a:p>
          <a:p>
            <a:r>
              <a:rPr lang="en-US" altLang="ko-KR" baseline="0" dirty="0" smtClean="0"/>
              <a:t>Let’s see the epistemic uncertainty first. the epistemic uncertainty is related to model incompleteness, and it is due to the insufficient data. </a:t>
            </a:r>
          </a:p>
          <a:p>
            <a:r>
              <a:rPr lang="en-US" altLang="ko-KR" baseline="0" dirty="0" smtClean="0"/>
              <a:t>It comes directly from the model variance.</a:t>
            </a:r>
          </a:p>
          <a:p>
            <a:endParaRPr lang="en-US" altLang="ko-KR" baseline="0" dirty="0" smtClean="0"/>
          </a:p>
          <a:p>
            <a:r>
              <a:rPr lang="en-US" altLang="ko-KR" baseline="0" dirty="0" smtClean="0"/>
              <a:t>So, Let’s see the overall quantified uncertainty result.</a:t>
            </a:r>
          </a:p>
          <a:p>
            <a:r>
              <a:rPr lang="en-US" altLang="ko-KR" baseline="0" dirty="0" smtClean="0"/>
              <a:t>As you see, the epistemic uncertainty is significantly lower than </a:t>
            </a:r>
            <a:r>
              <a:rPr lang="en-US" altLang="ko-KR" baseline="0" dirty="0" err="1" smtClean="0"/>
              <a:t>aleatoric</a:t>
            </a:r>
            <a:r>
              <a:rPr lang="en-US" altLang="ko-KR" baseline="0" dirty="0" smtClean="0"/>
              <a:t> uncertainty. </a:t>
            </a:r>
          </a:p>
          <a:p>
            <a:r>
              <a:rPr lang="en-US" altLang="ko-KR" baseline="0" dirty="0" smtClean="0"/>
              <a:t>It means that the variance of the model parameter distribution is low, that means the BNN is stable to the given data. </a:t>
            </a:r>
          </a:p>
          <a:p>
            <a:r>
              <a:rPr lang="en-US" altLang="ko-KR" baseline="0" dirty="0" smtClean="0"/>
              <a:t>So, I am </a:t>
            </a:r>
            <a:r>
              <a:rPr lang="en-US" altLang="ko-KR" baseline="0" dirty="0" err="1" smtClean="0"/>
              <a:t>gonna</a:t>
            </a:r>
            <a:r>
              <a:rPr lang="en-US" altLang="ko-KR" baseline="0" dirty="0" smtClean="0"/>
              <a:t> ignore the epistemic uncertainty from now in this study.</a:t>
            </a:r>
          </a:p>
          <a:p>
            <a:endParaRPr lang="en-US" altLang="ko-KR" baseline="0" dirty="0" smtClean="0"/>
          </a:p>
          <a:p>
            <a:r>
              <a:rPr lang="en-US" altLang="ko-KR" baseline="0" dirty="0" smtClean="0"/>
              <a:t>Then, What is the </a:t>
            </a:r>
            <a:r>
              <a:rPr lang="en-US" altLang="ko-KR" baseline="0" dirty="0" err="1" smtClean="0"/>
              <a:t>aleatoric</a:t>
            </a:r>
            <a:r>
              <a:rPr lang="en-US" altLang="ko-KR" baseline="0" dirty="0" smtClean="0"/>
              <a:t> uncertainty in binary classification???</a:t>
            </a:r>
          </a:p>
          <a:p>
            <a:r>
              <a:rPr lang="en-US" altLang="ko-KR" baseline="0" dirty="0" smtClean="0"/>
              <a:t>The true </a:t>
            </a:r>
            <a:r>
              <a:rPr lang="en-US" altLang="ko-KR" baseline="0" dirty="0" err="1" smtClean="0"/>
              <a:t>aleatoric</a:t>
            </a:r>
            <a:r>
              <a:rPr lang="en-US" altLang="ko-KR" baseline="0" dirty="0" smtClean="0"/>
              <a:t> uncertainty is the variance of the data labels which were sampled from binomial </a:t>
            </a:r>
            <a:r>
              <a:rPr lang="en-US" altLang="ko-KR" baseline="0" dirty="0" err="1" smtClean="0"/>
              <a:t>i.i.d</a:t>
            </a:r>
            <a:r>
              <a:rPr lang="en-US" altLang="ko-KR" baseline="0" dirty="0" smtClean="0"/>
              <a:t>. Thus the </a:t>
            </a:r>
            <a:r>
              <a:rPr lang="en-US" altLang="ko-KR" baseline="0" dirty="0" err="1" smtClean="0"/>
              <a:t>aleatoric</a:t>
            </a:r>
            <a:r>
              <a:rPr lang="en-US" altLang="ko-KR" baseline="0" dirty="0" smtClean="0"/>
              <a:t> uncertainty is determined by binomial parameter </a:t>
            </a:r>
            <a:r>
              <a:rPr lang="en-US" altLang="ko-KR" i="1" baseline="0" dirty="0" smtClean="0"/>
              <a:t>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Theoretically, we can estimate the </a:t>
            </a:r>
            <a:r>
              <a:rPr lang="en-US" altLang="ko-KR" dirty="0" err="1" smtClean="0"/>
              <a:t>aleatoric</a:t>
            </a:r>
            <a:r>
              <a:rPr lang="en-US" altLang="ko-KR" dirty="0" smtClean="0"/>
              <a:t> uncertainty with predicted probability </a:t>
            </a:r>
            <a:r>
              <a:rPr lang="en-US" altLang="ko-KR" i="1" dirty="0" smtClean="0"/>
              <a:t>p </a:t>
            </a:r>
            <a:r>
              <a:rPr lang="en-US" altLang="ko-KR" dirty="0" smtClean="0"/>
              <a:t>in any classification models. (</a:t>
            </a:r>
            <a:r>
              <a:rPr lang="en-US" altLang="ko-KR" dirty="0" err="1" smtClean="0"/>
              <a:t>Var</a:t>
            </a:r>
            <a:r>
              <a:rPr lang="en-US" altLang="ko-KR" dirty="0" smtClean="0"/>
              <a:t> = p(1-p))</a:t>
            </a:r>
            <a:endParaRPr lang="en-US" altLang="ko-KR" i="1" dirty="0" smtClean="0"/>
          </a:p>
          <a:p>
            <a:endParaRPr lang="en-US" altLang="ko-KR" i="1" baseline="0" dirty="0" smtClean="0"/>
          </a:p>
          <a:p>
            <a:endParaRPr lang="en-US" altLang="ko-KR" i="0" baseline="0" dirty="0" smtClean="0"/>
          </a:p>
          <a:p>
            <a:r>
              <a:rPr lang="en-US" altLang="ko-KR" i="0" baseline="0" dirty="0" smtClean="0"/>
              <a:t>In our study, as we manually label the data with IC50 value, the binomial parameter p is determined by IC50 variance and user-defined threshold. </a:t>
            </a:r>
          </a:p>
          <a:p>
            <a:r>
              <a:rPr lang="en-US" altLang="ko-KR" i="0" baseline="0" dirty="0" smtClean="0"/>
              <a:t>But the IC50 variance is unknown and it is even unable to directly estimate with classification model therefore theoretically, the predicted </a:t>
            </a:r>
            <a:r>
              <a:rPr lang="en-US" altLang="ko-KR" i="0" baseline="0" dirty="0" err="1" smtClean="0"/>
              <a:t>aleatoric</a:t>
            </a:r>
            <a:r>
              <a:rPr lang="en-US" altLang="ko-KR" i="0" baseline="0" dirty="0" smtClean="0"/>
              <a:t> uncertainty should be generally high if the IC50 of the data is near the threshold.</a:t>
            </a:r>
          </a:p>
          <a:p>
            <a:endParaRPr lang="en-US" altLang="ko-KR" i="0" baseline="0" dirty="0" smtClean="0"/>
          </a:p>
          <a:p>
            <a:r>
              <a:rPr lang="en-US" altLang="ko-KR" i="0" baseline="0" dirty="0" smtClean="0"/>
              <a:t>Thus I got a question. The question is..</a:t>
            </a:r>
          </a:p>
          <a:p>
            <a:r>
              <a:rPr lang="en-US" altLang="ko-KR" i="0" baseline="0" dirty="0" smtClean="0"/>
              <a:t>In other words, in the view of uncertainty, </a:t>
            </a:r>
          </a:p>
          <a:p>
            <a:r>
              <a:rPr lang="en-US" altLang="ko-KR" i="0" baseline="0" dirty="0" smtClean="0"/>
              <a:t>The estimated </a:t>
            </a:r>
            <a:r>
              <a:rPr lang="en-US" altLang="ko-KR" i="0" baseline="0" dirty="0" err="1" smtClean="0"/>
              <a:t>aleatoric</a:t>
            </a:r>
            <a:r>
              <a:rPr lang="en-US" altLang="ko-KR" i="0" baseline="0" dirty="0" smtClean="0"/>
              <a:t> uncertainty is high at IC50 threshold?</a:t>
            </a:r>
          </a:p>
          <a:p>
            <a:endParaRPr lang="en-US" altLang="ko-KR" i="0" baseline="0" dirty="0" smtClean="0"/>
          </a:p>
          <a:p>
            <a:endParaRPr lang="en-US" altLang="ko-KR" i="0" baseline="0" dirty="0" smtClean="0"/>
          </a:p>
          <a:p>
            <a:endParaRPr lang="en-US" altLang="ko-KR" i="1" baseline="0" dirty="0" smtClean="0"/>
          </a:p>
          <a:p>
            <a:endParaRPr lang="en-US" altLang="ko-KR" baseline="0" dirty="0" smtClean="0"/>
          </a:p>
          <a:p>
            <a:endParaRPr lang="en-US" altLang="ko-KR" baseline="0" dirty="0" smtClean="0"/>
          </a:p>
          <a:p>
            <a:r>
              <a:rPr lang="en-US" altLang="ko-KR" baseline="0" dirty="0" smtClean="0"/>
              <a:t>So basically, If the </a:t>
            </a:r>
            <a:r>
              <a:rPr lang="en-US" altLang="ko-KR" baseline="0" dirty="0" err="1" smtClean="0"/>
              <a:t>aleatoric</a:t>
            </a:r>
            <a:r>
              <a:rPr lang="en-US" altLang="ko-KR" baseline="0" dirty="0" smtClean="0"/>
              <a:t> uncertainty is high in </a:t>
            </a:r>
            <a:r>
              <a:rPr lang="en-US" altLang="ko-KR" baseline="0" dirty="0" err="1" smtClean="0"/>
              <a:t>classiciation</a:t>
            </a:r>
            <a:r>
              <a:rPr lang="en-US" altLang="ko-KR" baseline="0" dirty="0" smtClean="0"/>
              <a:t>, that means the input labels are unreliable. </a:t>
            </a:r>
          </a:p>
          <a:p>
            <a:endParaRPr lang="en-US" altLang="ko-KR" dirty="0" smtClean="0"/>
          </a:p>
          <a:p>
            <a:r>
              <a:rPr lang="en-US" altLang="ko-KR" sz="1200" dirty="0" smtClean="0">
                <a:sym typeface="Wingdings" panose="05000000000000000000" pitchFamily="2" charset="2"/>
              </a:rPr>
              <a:t>However the </a:t>
            </a:r>
            <a:r>
              <a:rPr lang="en-US" altLang="ko-KR" sz="1200" b="1" dirty="0" smtClean="0">
                <a:sym typeface="Wingdings" panose="05000000000000000000" pitchFamily="2" charset="2"/>
              </a:rPr>
              <a:t>IC50 variance </a:t>
            </a:r>
            <a:r>
              <a:rPr lang="en-US" altLang="ko-KR" sz="1200" dirty="0" smtClean="0">
                <a:sym typeface="Wingdings" panose="05000000000000000000" pitchFamily="2" charset="2"/>
              </a:rPr>
              <a:t>is unknown and unable to estimate with classification model,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87</a:t>
            </a:fld>
            <a:endParaRPr lang="ko-KR" altLang="en-US"/>
          </a:p>
        </p:txBody>
      </p:sp>
    </p:spTree>
    <p:extLst>
      <p:ext uri="{BB962C8B-B14F-4D97-AF65-F5344CB8AC3E}">
        <p14:creationId xmlns:p14="http://schemas.microsoft.com/office/powerpoint/2010/main" val="30247682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this is</a:t>
            </a:r>
            <a:r>
              <a:rPr lang="en-US" altLang="ko-KR" baseline="0" dirty="0" smtClean="0"/>
              <a:t> the hex plot of the training samples’ pIC50 and corresponding estimated </a:t>
            </a:r>
            <a:r>
              <a:rPr lang="en-US" altLang="ko-KR" baseline="0" dirty="0" err="1" smtClean="0"/>
              <a:t>aleatoric</a:t>
            </a:r>
            <a:r>
              <a:rPr lang="en-US" altLang="ko-KR" baseline="0" dirty="0" smtClean="0"/>
              <a:t> uncertainty. And these are non-transferred cases.</a:t>
            </a:r>
          </a:p>
          <a:p>
            <a:endParaRPr lang="en-US" altLang="ko-KR" baseline="0" dirty="0" smtClean="0"/>
          </a:p>
          <a:p>
            <a:r>
              <a:rPr lang="en-US" altLang="ko-KR" sz="1200" dirty="0" smtClean="0">
                <a:sym typeface="Wingdings" panose="05000000000000000000" pitchFamily="2" charset="2"/>
              </a:rPr>
              <a:t>All models showed generally high </a:t>
            </a:r>
            <a:r>
              <a:rPr lang="en-US" altLang="ko-KR" sz="1200" dirty="0" err="1" smtClean="0">
                <a:sym typeface="Wingdings" panose="05000000000000000000" pitchFamily="2" charset="2"/>
              </a:rPr>
              <a:t>aleatoric</a:t>
            </a:r>
            <a:r>
              <a:rPr lang="en-US" altLang="ko-KR" sz="1200" dirty="0" smtClean="0">
                <a:sym typeface="Wingdings" panose="05000000000000000000" pitchFamily="2" charset="2"/>
              </a:rPr>
              <a:t> uncertainty at the approximate pIC50 threshold (4.5~5). </a:t>
            </a:r>
          </a:p>
          <a:p>
            <a:endParaRPr lang="en-US" altLang="ko-KR" baseline="0" dirty="0" smtClean="0"/>
          </a:p>
          <a:p>
            <a:r>
              <a:rPr lang="en-US" altLang="ko-KR" baseline="0" dirty="0" smtClean="0"/>
              <a:t>However, unlike </a:t>
            </a:r>
            <a:r>
              <a:rPr lang="en-US" altLang="ko-KR" baseline="0" dirty="0" err="1" smtClean="0"/>
              <a:t>bayesian</a:t>
            </a:r>
            <a:r>
              <a:rPr lang="en-US" altLang="ko-KR" baseline="0" dirty="0" smtClean="0"/>
              <a:t> models, non-</a:t>
            </a:r>
            <a:r>
              <a:rPr lang="en-US" altLang="ko-KR" baseline="0" dirty="0" err="1" smtClean="0"/>
              <a:t>bayesian</a:t>
            </a:r>
            <a:r>
              <a:rPr lang="en-US" altLang="ko-KR" baseline="0" dirty="0" smtClean="0"/>
              <a:t> models are over-confident.  As you see the dispersion of uncertainty is lower than </a:t>
            </a:r>
            <a:r>
              <a:rPr lang="en-US" altLang="ko-KR" baseline="0" dirty="0" err="1" smtClean="0"/>
              <a:t>bayesian</a:t>
            </a:r>
            <a:r>
              <a:rPr lang="en-US" altLang="ko-KR" baseline="0" dirty="0" smtClean="0"/>
              <a:t> models. </a:t>
            </a:r>
          </a:p>
          <a:p>
            <a:endParaRPr lang="en-US" altLang="ko-KR" baseline="0" dirty="0" smtClean="0"/>
          </a:p>
          <a:p>
            <a:r>
              <a:rPr lang="en-US" altLang="ko-KR" baseline="0" dirty="0" smtClean="0"/>
              <a:t>OK. So will the results change after pre-training?</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88</a:t>
            </a:fld>
            <a:endParaRPr lang="ko-KR" altLang="en-US"/>
          </a:p>
        </p:txBody>
      </p:sp>
    </p:spTree>
    <p:extLst>
      <p:ext uri="{BB962C8B-B14F-4D97-AF65-F5344CB8AC3E}">
        <p14:creationId xmlns:p14="http://schemas.microsoft.com/office/powerpoint/2010/main" val="9201129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indent="-342900">
              <a:buFont typeface="Arial" panose="020B0604020202020204" pitchFamily="34" charset="0"/>
              <a:buChar char="•"/>
            </a:pPr>
            <a:r>
              <a:rPr lang="en-US" altLang="ko-KR" sz="1200" dirty="0" smtClean="0">
                <a:sym typeface="Wingdings" panose="05000000000000000000" pitchFamily="2" charset="2"/>
              </a:rPr>
              <a:t>After </a:t>
            </a:r>
            <a:r>
              <a:rPr lang="en-US" altLang="ko-KR" sz="1200" dirty="0" err="1" smtClean="0">
                <a:sym typeface="Wingdings" panose="05000000000000000000" pitchFamily="2" charset="2"/>
              </a:rPr>
              <a:t>pretraining</a:t>
            </a:r>
            <a:r>
              <a:rPr lang="en-US" altLang="ko-KR" sz="1200" dirty="0" smtClean="0">
                <a:sym typeface="Wingdings" panose="05000000000000000000" pitchFamily="2" charset="2"/>
              </a:rPr>
              <a:t>, all models becomes more confident, but still the non-Bayesian models’ dispersion is lower than Bayesian models.</a:t>
            </a:r>
          </a:p>
          <a:p>
            <a:pPr marL="342900" indent="-342900">
              <a:buFont typeface="Arial" panose="020B0604020202020204" pitchFamily="34" charset="0"/>
              <a:buChar char="•"/>
            </a:pPr>
            <a:endParaRPr lang="en-US" altLang="ko-KR" sz="1200" dirty="0" smtClean="0">
              <a:sym typeface="Wingdings" panose="05000000000000000000" pitchFamily="2" charset="2"/>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smtClean="0">
                <a:sym typeface="Wingdings" panose="05000000000000000000" pitchFamily="2" charset="2"/>
              </a:rPr>
              <a:t>Interestingly,</a:t>
            </a:r>
            <a:r>
              <a:rPr lang="en-US" altLang="ko-KR" sz="1200" baseline="0" dirty="0" smtClean="0">
                <a:sym typeface="Wingdings" panose="05000000000000000000" pitchFamily="2" charset="2"/>
              </a:rPr>
              <a:t> Bayesian models</a:t>
            </a:r>
            <a:r>
              <a:rPr lang="en-US" altLang="ko-KR" sz="1200" dirty="0" smtClean="0">
                <a:sym typeface="Wingdings" panose="05000000000000000000" pitchFamily="2" charset="2"/>
              </a:rPr>
              <a:t> recognize the strong positive compounds more confidently</a:t>
            </a:r>
            <a:r>
              <a:rPr lang="en-US" altLang="ko-KR" sz="1200" baseline="0" dirty="0" smtClean="0">
                <a:sym typeface="Wingdings" panose="05000000000000000000" pitchFamily="2" charset="2"/>
              </a:rPr>
              <a:t> than non-</a:t>
            </a:r>
            <a:r>
              <a:rPr lang="en-US" altLang="ko-KR" sz="1200" baseline="0" dirty="0" err="1" smtClean="0">
                <a:sym typeface="Wingdings" panose="05000000000000000000" pitchFamily="2" charset="2"/>
              </a:rPr>
              <a:t>bayesian</a:t>
            </a:r>
            <a:r>
              <a:rPr lang="en-US" altLang="ko-KR" sz="1200" baseline="0" dirty="0" smtClean="0">
                <a:sym typeface="Wingdings" panose="05000000000000000000" pitchFamily="2" charset="2"/>
              </a:rPr>
              <a:t> models</a:t>
            </a:r>
            <a:r>
              <a:rPr lang="en-US" altLang="ko-KR" sz="1200" dirty="0" smtClean="0">
                <a:sym typeface="Wingdings" panose="05000000000000000000" pitchFamily="2" charset="2"/>
              </a:rPr>
              <a:t>.</a:t>
            </a:r>
          </a:p>
          <a:p>
            <a:pPr marL="342900" indent="-342900">
              <a:buFont typeface="Arial" panose="020B0604020202020204" pitchFamily="34" charset="0"/>
              <a:buChar char="•"/>
            </a:pPr>
            <a:endParaRPr lang="en-US" altLang="ko-KR" sz="1200" dirty="0" smtClean="0">
              <a:sym typeface="Wingdings" panose="05000000000000000000" pitchFamily="2" charset="2"/>
            </a:endParaRP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89</a:t>
            </a:fld>
            <a:endParaRPr lang="ko-KR" altLang="en-US"/>
          </a:p>
        </p:txBody>
      </p:sp>
    </p:spTree>
    <p:extLst>
      <p:ext uri="{BB962C8B-B14F-4D97-AF65-F5344CB8AC3E}">
        <p14:creationId xmlns:p14="http://schemas.microsoft.com/office/powerpoint/2010/main" val="246169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연구에 사용된 </a:t>
            </a:r>
            <a:r>
              <a:rPr lang="ko-KR" altLang="en-US" dirty="0" err="1" smtClean="0"/>
              <a:t>데이터셋</a:t>
            </a:r>
            <a:r>
              <a:rPr lang="ko-KR" altLang="en-US" dirty="0" smtClean="0"/>
              <a:t> 및 방법론에 대해서 이어서 발표하겠습니다</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a:t>
            </a:fld>
            <a:endParaRPr lang="ko-KR" altLang="en-US"/>
          </a:p>
        </p:txBody>
      </p:sp>
    </p:spTree>
    <p:extLst>
      <p:ext uri="{BB962C8B-B14F-4D97-AF65-F5344CB8AC3E}">
        <p14:creationId xmlns:p14="http://schemas.microsoft.com/office/powerpoint/2010/main" val="15698461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As you see before slide, the </a:t>
            </a:r>
            <a:r>
              <a:rPr lang="en-US" altLang="ko-KR" baseline="0" dirty="0" err="1" smtClean="0"/>
              <a:t>aleatoric</a:t>
            </a:r>
            <a:r>
              <a:rPr lang="en-US" altLang="ko-KR" baseline="0" dirty="0" smtClean="0"/>
              <a:t> uncertainty was reduced when the model was </a:t>
            </a:r>
            <a:r>
              <a:rPr lang="en-US" altLang="ko-KR" baseline="0" dirty="0" err="1" smtClean="0"/>
              <a:t>pretrained</a:t>
            </a:r>
            <a:r>
              <a:rPr lang="en-US" altLang="ko-KR" baseline="0" dirty="0" smtClean="0"/>
              <a:t> in Bayesian cases.</a:t>
            </a:r>
          </a:p>
          <a:p>
            <a:r>
              <a:rPr lang="en-US" altLang="ko-KR" dirty="0" smtClean="0"/>
              <a:t>So I want</a:t>
            </a:r>
            <a:r>
              <a:rPr lang="en-US" altLang="ko-KR" baseline="0" dirty="0" smtClean="0"/>
              <a:t> to see how much the estimated uncertainty is changed through the </a:t>
            </a:r>
            <a:r>
              <a:rPr lang="en-US" altLang="ko-KR" baseline="0" dirty="0" err="1" smtClean="0"/>
              <a:t>pretraining</a:t>
            </a:r>
            <a:r>
              <a:rPr lang="en-US" altLang="ko-KR" baseline="0" dirty="0" smtClean="0"/>
              <a:t>.</a:t>
            </a:r>
          </a:p>
          <a:p>
            <a:endParaRPr lang="en-US" altLang="ko-KR" baseline="0" dirty="0" smtClean="0"/>
          </a:p>
          <a:p>
            <a:endParaRPr lang="en-US" altLang="ko-KR" baseline="0" dirty="0" smtClean="0"/>
          </a:p>
          <a:p>
            <a:r>
              <a:rPr lang="en-US" altLang="ko-KR" baseline="0" dirty="0" smtClean="0"/>
              <a:t>I compared the uncertainty distribution before and after </a:t>
            </a:r>
            <a:r>
              <a:rPr lang="en-US" altLang="ko-KR" baseline="0" dirty="0" err="1" smtClean="0"/>
              <a:t>pretraining</a:t>
            </a:r>
            <a:r>
              <a:rPr lang="en-US" altLang="ko-KR" baseline="0" dirty="0" smtClean="0"/>
              <a:t>.</a:t>
            </a:r>
          </a:p>
          <a:p>
            <a:r>
              <a:rPr lang="en-US" altLang="ko-KR" baseline="0" dirty="0" smtClean="0"/>
              <a:t>First, In both explicit and implicit cases, the epistemic uncertainty was not significantly reduced. </a:t>
            </a:r>
          </a:p>
          <a:p>
            <a:endParaRPr lang="en-US" altLang="ko-KR" dirty="0" smtClean="0"/>
          </a:p>
          <a:p>
            <a:r>
              <a:rPr lang="en-US" altLang="ko-KR" dirty="0" smtClean="0"/>
              <a:t>Second,</a:t>
            </a:r>
            <a:r>
              <a:rPr lang="en-US" altLang="ko-KR" baseline="0" dirty="0" smtClean="0"/>
              <a:t> also in both cases, the </a:t>
            </a:r>
            <a:r>
              <a:rPr lang="en-US" altLang="ko-KR" baseline="0" dirty="0" err="1" smtClean="0"/>
              <a:t>aleatoric</a:t>
            </a:r>
            <a:r>
              <a:rPr lang="en-US" altLang="ko-KR" baseline="0" dirty="0" smtClean="0"/>
              <a:t> uncertainty was significantly reduced. As I mentioned before, the </a:t>
            </a:r>
            <a:r>
              <a:rPr lang="en-US" altLang="ko-KR" baseline="0" dirty="0" err="1" smtClean="0"/>
              <a:t>aleatoric</a:t>
            </a:r>
            <a:r>
              <a:rPr lang="en-US" altLang="ko-KR" baseline="0" dirty="0" smtClean="0"/>
              <a:t> uncertainty in our study is determined by IC50 value itself.</a:t>
            </a:r>
          </a:p>
          <a:p>
            <a:r>
              <a:rPr lang="en-US" altLang="ko-KR" baseline="0" dirty="0" smtClean="0"/>
              <a:t>Thus if the model correctly recognize the hidden relation between IC50 and structure, the overall </a:t>
            </a:r>
            <a:r>
              <a:rPr lang="en-US" altLang="ko-KR" baseline="0" dirty="0" err="1" smtClean="0"/>
              <a:t>aleatoric</a:t>
            </a:r>
            <a:r>
              <a:rPr lang="en-US" altLang="ko-KR" baseline="0" dirty="0" smtClean="0"/>
              <a:t> uncertainty will be reduced.</a:t>
            </a:r>
          </a:p>
          <a:p>
            <a:r>
              <a:rPr lang="en-US" altLang="ko-KR" baseline="0" dirty="0" smtClean="0"/>
              <a:t>Here, We can say that the </a:t>
            </a:r>
            <a:r>
              <a:rPr lang="en-US" altLang="ko-KR" baseline="0" dirty="0" err="1" smtClean="0"/>
              <a:t>pretraining</a:t>
            </a:r>
            <a:r>
              <a:rPr lang="en-US" altLang="ko-KR" baseline="0" dirty="0" smtClean="0"/>
              <a:t> helps model to recognize the strong positives or strong negatives.</a:t>
            </a:r>
          </a:p>
          <a:p>
            <a:r>
              <a:rPr lang="en-US" altLang="ko-KR" baseline="0" dirty="0" smtClean="0"/>
              <a:t>However, we can also ask that does it make model be over-confident? Maybe it will.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90</a:t>
            </a:fld>
            <a:endParaRPr lang="ko-KR" altLang="en-US"/>
          </a:p>
        </p:txBody>
      </p:sp>
    </p:spTree>
    <p:extLst>
      <p:ext uri="{BB962C8B-B14F-4D97-AF65-F5344CB8AC3E}">
        <p14:creationId xmlns:p14="http://schemas.microsoft.com/office/powerpoint/2010/main" val="21888659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 do external</a:t>
            </a:r>
            <a:r>
              <a:rPr lang="en-US" altLang="ko-KR" baseline="0" dirty="0" smtClean="0"/>
              <a:t> evaluation, I fine-tuned whole dataset, not </a:t>
            </a:r>
            <a:r>
              <a:rPr lang="en-US" altLang="ko-KR" baseline="0" dirty="0" err="1" smtClean="0"/>
              <a:t>splitted</a:t>
            </a:r>
            <a:r>
              <a:rPr lang="en-US" altLang="ko-KR" baseline="0" dirty="0" smtClean="0"/>
              <a:t>.</a:t>
            </a:r>
            <a:endParaRPr lang="en-US" altLang="ko-KR" dirty="0" smtClean="0"/>
          </a:p>
          <a:p>
            <a:r>
              <a:rPr lang="en-US" altLang="ko-KR" dirty="0" smtClean="0"/>
              <a:t>I updated </a:t>
            </a:r>
            <a:r>
              <a:rPr lang="en-US" altLang="ko-KR" dirty="0" err="1" smtClean="0"/>
              <a:t>pred-hERG</a:t>
            </a:r>
            <a:r>
              <a:rPr lang="en-US" altLang="ko-KR" dirty="0" smtClean="0"/>
              <a:t> result, still the proposed</a:t>
            </a:r>
            <a:r>
              <a:rPr lang="en-US" altLang="ko-KR" baseline="0" dirty="0" smtClean="0"/>
              <a:t> model outperformed others in </a:t>
            </a:r>
            <a:r>
              <a:rPr lang="en-US" altLang="ko-KR" baseline="0" dirty="0" err="1" smtClean="0"/>
              <a:t>DeepHIT</a:t>
            </a:r>
            <a:r>
              <a:rPr lang="en-US" altLang="ko-KR" baseline="0" dirty="0" smtClean="0"/>
              <a:t> dataset.</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91</a:t>
            </a:fld>
            <a:endParaRPr lang="ko-KR" altLang="en-US"/>
          </a:p>
        </p:txBody>
      </p:sp>
    </p:spTree>
    <p:extLst>
      <p:ext uri="{BB962C8B-B14F-4D97-AF65-F5344CB8AC3E}">
        <p14:creationId xmlns:p14="http://schemas.microsoft.com/office/powerpoint/2010/main" val="1928009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external set 2, the proposed model outperformed all other models in terms of Balanced accuracy. </a:t>
            </a:r>
          </a:p>
          <a:p>
            <a:r>
              <a:rPr lang="en-US" altLang="ko-KR" baseline="0" dirty="0" smtClean="0"/>
              <a:t>In 1uM case, proposed model showed extremely high sensitivity than others.</a:t>
            </a:r>
          </a:p>
          <a:p>
            <a:r>
              <a:rPr lang="en-US" altLang="ko-KR" baseline="0" dirty="0" smtClean="0"/>
              <a:t>In 10uM case, proposed model showed the balanced result while other models showed biased result. For example, </a:t>
            </a:r>
            <a:r>
              <a:rPr lang="en-US" altLang="ko-KR" baseline="0" dirty="0" err="1" smtClean="0"/>
              <a:t>Pred-hERG</a:t>
            </a:r>
            <a:r>
              <a:rPr lang="en-US" altLang="ko-KR" baseline="0" dirty="0" smtClean="0"/>
              <a:t> showed the best sensitivity, but the specificity is too low.</a:t>
            </a:r>
          </a:p>
          <a:p>
            <a:r>
              <a:rPr lang="en-US" altLang="ko-KR" baseline="0" dirty="0" smtClean="0"/>
              <a:t>And the result of </a:t>
            </a:r>
            <a:r>
              <a:rPr lang="en-US" altLang="ko-KR" baseline="0" dirty="0" err="1" smtClean="0"/>
              <a:t>siramshetty</a:t>
            </a:r>
            <a:r>
              <a:rPr lang="en-US" altLang="ko-KR" baseline="0" dirty="0" smtClean="0"/>
              <a:t> et al, the specificity is extremely high, but sensitivity is also extremely low. </a:t>
            </a:r>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92</a:t>
            </a:fld>
            <a:endParaRPr lang="ko-KR" altLang="en-US"/>
          </a:p>
        </p:txBody>
      </p:sp>
    </p:spTree>
    <p:extLst>
      <p:ext uri="{BB962C8B-B14F-4D97-AF65-F5344CB8AC3E}">
        <p14:creationId xmlns:p14="http://schemas.microsoft.com/office/powerpoint/2010/main" val="3879498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93</a:t>
            </a:fld>
            <a:endParaRPr lang="ko-KR" altLang="en-US"/>
          </a:p>
        </p:txBody>
      </p:sp>
    </p:spTree>
    <p:extLst>
      <p:ext uri="{BB962C8B-B14F-4D97-AF65-F5344CB8AC3E}">
        <p14:creationId xmlns:p14="http://schemas.microsoft.com/office/powerpoint/2010/main" val="135264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10" name="날짜 개체 틀 9"/>
          <p:cNvSpPr>
            <a:spLocks noGrp="1"/>
          </p:cNvSpPr>
          <p:nvPr>
            <p:ph type="dt" sz="half" idx="10"/>
          </p:nvPr>
        </p:nvSpPr>
        <p:spPr/>
        <p:txBody>
          <a:bodyPr/>
          <a:lstStyle/>
          <a:p>
            <a:fld id="{1986893D-0FDB-45FD-AD9B-E4F1D295C219}" type="datetime1">
              <a:rPr lang="ko-KR" altLang="en-US" smtClean="0"/>
              <a:t>2021-08-22</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321738929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A92F3BFE-F208-4AAF-AAEF-407E7AF79411}" type="datetime1">
              <a:rPr lang="ko-KR" altLang="en-US" smtClean="0"/>
              <a:t>2021-08-22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197838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3AD55641-B1FC-467C-952C-500EF3DA26B9}" type="datetime1">
              <a:rPr lang="ko-KR" altLang="en-US" smtClean="0"/>
              <a:t>2021-08-22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95343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0" name="날짜 개체 틀 9"/>
          <p:cNvSpPr>
            <a:spLocks noGrp="1"/>
          </p:cNvSpPr>
          <p:nvPr>
            <p:ph type="dt" sz="half" idx="10"/>
          </p:nvPr>
        </p:nvSpPr>
        <p:spPr/>
        <p:txBody>
          <a:bodyPr/>
          <a:lstStyle/>
          <a:p>
            <a:fld id="{613B87DB-0183-491C-847D-13AB740948FF}" type="datetime1">
              <a:rPr lang="ko-KR" altLang="en-US" smtClean="0"/>
              <a:t>2021-08-22</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41546028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10" name="날짜 개체 틀 9"/>
          <p:cNvSpPr>
            <a:spLocks noGrp="1"/>
          </p:cNvSpPr>
          <p:nvPr>
            <p:ph type="dt" sz="half" idx="10"/>
          </p:nvPr>
        </p:nvSpPr>
        <p:spPr/>
        <p:txBody>
          <a:bodyPr/>
          <a:lstStyle/>
          <a:p>
            <a:fld id="{A4AC91F1-E088-42B5-BCD3-C49E2E138E89}" type="datetime1">
              <a:rPr lang="ko-KR" altLang="en-US" smtClean="0"/>
              <a:t>2021-08-22</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1219680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1" name="날짜 개체 틀 10"/>
          <p:cNvSpPr>
            <a:spLocks noGrp="1"/>
          </p:cNvSpPr>
          <p:nvPr>
            <p:ph type="dt" sz="half" idx="10"/>
          </p:nvPr>
        </p:nvSpPr>
        <p:spPr/>
        <p:txBody>
          <a:bodyPr/>
          <a:lstStyle/>
          <a:p>
            <a:fld id="{BA7A94F2-991D-4CA1-9B11-82F6B95E2768}" type="datetime1">
              <a:rPr lang="ko-KR" altLang="en-US" smtClean="0"/>
              <a:t>2021-08-22</a:t>
            </a:fld>
            <a:endParaRPr lang="ko-KR" altLang="en-US"/>
          </a:p>
        </p:txBody>
      </p:sp>
      <p:sp>
        <p:nvSpPr>
          <p:cNvPr id="12" name="바닥글 개체 틀 11"/>
          <p:cNvSpPr>
            <a:spLocks noGrp="1"/>
          </p:cNvSpPr>
          <p:nvPr>
            <p:ph type="ftr" sz="quarter" idx="11"/>
          </p:nvPr>
        </p:nvSpPr>
        <p:spPr/>
        <p:txBody>
          <a:bodyPr/>
          <a:lstStyle/>
          <a:p>
            <a:endParaRPr lang="ko-KR" altLang="en-US"/>
          </a:p>
        </p:txBody>
      </p:sp>
      <p:sp>
        <p:nvSpPr>
          <p:cNvPr id="13" name="슬라이드 번호 개체 틀 12"/>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10999387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1A46CCDD-C456-4E1F-B1D8-414FF080CA56}" type="datetime1">
              <a:rPr lang="ko-KR" altLang="en-US" smtClean="0"/>
              <a:t>2021-08-22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611935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6" name="날짜 개체 틀 5"/>
          <p:cNvSpPr>
            <a:spLocks noGrp="1"/>
          </p:cNvSpPr>
          <p:nvPr>
            <p:ph type="dt" sz="half" idx="10"/>
          </p:nvPr>
        </p:nvSpPr>
        <p:spPr/>
        <p:txBody>
          <a:bodyPr/>
          <a:lstStyle/>
          <a:p>
            <a:fld id="{BF839BB7-1868-4850-B9C1-28519C96EA10}" type="datetime1">
              <a:rPr lang="ko-KR" altLang="en-US" smtClean="0"/>
              <a:t>2021-08-22</a:t>
            </a:fld>
            <a:endParaRPr lang="ko-KR" altLang="en-US"/>
          </a:p>
        </p:txBody>
      </p:sp>
      <p:sp>
        <p:nvSpPr>
          <p:cNvPr id="7" name="바닥글 개체 틀 6"/>
          <p:cNvSpPr>
            <a:spLocks noGrp="1"/>
          </p:cNvSpPr>
          <p:nvPr>
            <p:ph type="ftr" sz="quarter" idx="11"/>
          </p:nvPr>
        </p:nvSpPr>
        <p:spPr/>
        <p:txBody>
          <a:bodyPr/>
          <a:lstStyle/>
          <a:p>
            <a:endParaRPr lang="ko-KR" altLang="en-US"/>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a:t>
            </a:fld>
            <a:r>
              <a:rPr lang="en-US" altLang="ko-KR" smtClean="0"/>
              <a:t>/39</a:t>
            </a:r>
            <a:endParaRPr lang="ko-KR" altLang="en-US" dirty="0"/>
          </a:p>
        </p:txBody>
      </p:sp>
    </p:spTree>
    <p:extLst>
      <p:ext uri="{BB962C8B-B14F-4D97-AF65-F5344CB8AC3E}">
        <p14:creationId xmlns:p14="http://schemas.microsoft.com/office/powerpoint/2010/main" val="22865123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fld id="{9DB63AEA-5C96-4DCA-803F-AFF81AA4AFFA}" type="datetime1">
              <a:rPr lang="ko-KR" altLang="en-US" smtClean="0"/>
              <a:t>2021-08-22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04D251B-C949-4215-B7F2-EBF592B9FCF5}" type="slidenum">
              <a:rPr lang="ko-KR" altLang="en-US" smtClean="0"/>
              <a:pPr/>
              <a:t>‹#›</a:t>
            </a:fld>
            <a:r>
              <a:rPr lang="en-US" altLang="ko-KR" smtClean="0"/>
              <a:t>/39</a:t>
            </a:r>
            <a:endParaRPr lang="ko-KR" altLang="en-US" dirty="0"/>
          </a:p>
        </p:txBody>
      </p:sp>
    </p:spTree>
    <p:extLst>
      <p:ext uri="{BB962C8B-B14F-4D97-AF65-F5344CB8AC3E}">
        <p14:creationId xmlns:p14="http://schemas.microsoft.com/office/powerpoint/2010/main" val="18125690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4D9EC60E-1104-4B0B-9EE3-27315F009A17}" type="datetime1">
              <a:rPr lang="ko-KR" altLang="en-US" smtClean="0"/>
              <a:t>2021-08-22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101385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ABADB3B5-C606-437F-A182-024DD5B7CE55}" type="datetime1">
              <a:rPr lang="ko-KR" altLang="en-US" smtClean="0"/>
              <a:t>2021-08-22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97413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C55DE1-6EC6-4BE0-8BAF-D32ECF511F74}" type="datetime1">
              <a:rPr lang="ko-KR" altLang="en-US" smtClean="0"/>
              <a:t>2021-08-22</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pic>
        <p:nvPicPr>
          <p:cNvPr id="7" name="그림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29501" y="6318000"/>
            <a:ext cx="512497" cy="540000"/>
          </a:xfrm>
          <a:prstGeom prst="rect">
            <a:avLst/>
          </a:prstGeom>
        </p:spPr>
      </p:pic>
      <p:sp>
        <p:nvSpPr>
          <p:cNvPr id="9" name="슬라이드 번호 개체 틀 8"/>
          <p:cNvSpPr>
            <a:spLocks noGrp="1"/>
          </p:cNvSpPr>
          <p:nvPr>
            <p:ph type="sldNum" sz="quarter" idx="4"/>
          </p:nvPr>
        </p:nvSpPr>
        <p:spPr>
          <a:xfrm>
            <a:off x="6812177" y="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D251B-C949-4215-B7F2-EBF592B9FCF5}" type="slidenum">
              <a:rPr lang="ko-KR" altLang="en-US" smtClean="0"/>
              <a:pPr/>
              <a:t>‹#›</a:t>
            </a:fld>
            <a:r>
              <a:rPr lang="en-US" altLang="ko-KR" dirty="0" smtClean="0"/>
              <a:t>/26</a:t>
            </a:r>
            <a:endParaRPr lang="ko-KR" altLang="en-US" dirty="0"/>
          </a:p>
        </p:txBody>
      </p:sp>
      <p:pic>
        <p:nvPicPr>
          <p:cNvPr id="6" name="그림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02483" y="6322231"/>
            <a:ext cx="841517" cy="535769"/>
          </a:xfrm>
          <a:prstGeom prst="rect">
            <a:avLst/>
          </a:prstGeom>
        </p:spPr>
      </p:pic>
    </p:spTree>
    <p:extLst>
      <p:ext uri="{BB962C8B-B14F-4D97-AF65-F5344CB8AC3E}">
        <p14:creationId xmlns:p14="http://schemas.microsoft.com/office/powerpoint/2010/main" val="1682492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2.jpg"/><Relationship Id="rId4" Type="http://schemas.openxmlformats.org/officeDocument/2006/relationships/image" Target="../media/image61.jpg"/></Relationships>
</file>

<file path=ppt/slides/_rels/slide4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34.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5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5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5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5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5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6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6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6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6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73.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410.png"/><Relationship Id="rId3" Type="http://schemas.openxmlformats.org/officeDocument/2006/relationships/image" Target="../media/image311.png"/><Relationship Id="rId7" Type="http://schemas.openxmlformats.org/officeDocument/2006/relationships/image" Target="../media/image350.png"/><Relationship Id="rId12" Type="http://schemas.openxmlformats.org/officeDocument/2006/relationships/image" Target="../media/image40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image" Target="../media/image391.png"/><Relationship Id="rId5" Type="http://schemas.openxmlformats.org/officeDocument/2006/relationships/image" Target="../media/image330.png"/><Relationship Id="rId10" Type="http://schemas.openxmlformats.org/officeDocument/2006/relationships/image" Target="../media/image381.png"/><Relationship Id="rId4" Type="http://schemas.openxmlformats.org/officeDocument/2006/relationships/image" Target="../media/image321.png"/><Relationship Id="rId9" Type="http://schemas.openxmlformats.org/officeDocument/2006/relationships/image" Target="../media/image370.png"/><Relationship Id="rId14" Type="http://schemas.openxmlformats.org/officeDocument/2006/relationships/image" Target="../media/image421.png"/></Relationships>
</file>

<file path=ppt/slides/_rels/slide74.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81.png"/><Relationship Id="rId4" Type="http://schemas.openxmlformats.org/officeDocument/2006/relationships/image" Target="../media/image430.png"/></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rug capsule open pngì ëí ì´ë¯¸ì§ ê²ìê²°ê³¼"/>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52000" y1="25000" x2="42000" y2="32000"/>
                        <a14:backgroundMark x1="42000" y1="33667" x2="51667" y2="43667"/>
                        <a14:backgroundMark x1="53667" y1="28333" x2="46333" y2="42333"/>
                        <a14:backgroundMark x1="28667" y1="32333" x2="51000" y2="46667"/>
                        <a14:backgroundMark x1="21667" y1="26667" x2="45333" y2="45333"/>
                        <a14:backgroundMark x1="45333" y1="47000" x2="25000" y2="36000"/>
                        <a14:backgroundMark x1="31667" y1="43000" x2="41333" y2="49333"/>
                        <a14:backgroundMark x1="41000" y1="50333" x2="49667" y2="52667"/>
                        <a14:backgroundMark x1="42333" y1="55667" x2="43667" y2="53333"/>
                        <a14:backgroundMark x1="41000" y1="56000" x2="41333" y2="55667"/>
                        <a14:backgroundMark x1="50667" y1="56000" x2="51000" y2="55000"/>
                        <a14:backgroundMark x1="57333" y1="53667" x2="57333" y2="53667"/>
                        <a14:backgroundMark x1="59000" y1="51667" x2="59000" y2="51667"/>
                        <a14:backgroundMark x1="60000" y1="56667" x2="60000" y2="56667"/>
                        <a14:backgroundMark x1="44333" y1="60000" x2="46000" y2="61667"/>
                        <a14:backgroundMark x1="46667" y1="62667" x2="48667" y2="64333"/>
                        <a14:backgroundMark x1="52667" y1="65000" x2="50667" y2="67000"/>
                        <a14:backgroundMark x1="55667" y1="62000" x2="53333" y2="64000"/>
                        <a14:backgroundMark x1="58333" y1="58333" x2="57000" y2="60667"/>
                        <a14:backgroundMark x1="65333" y1="55333" x2="70667" y2="59667"/>
                        <a14:backgroundMark x1="70667" y1="60333" x2="79000" y2="67667"/>
                        <a14:backgroundMark x1="80000" y1="69000" x2="84000" y2="77667"/>
                        <a14:backgroundMark x1="82667" y1="81000" x2="80667" y2="85000"/>
                        <a14:backgroundMark x1="76000" y1="88000" x2="71000" y2="88000"/>
                        <a14:backgroundMark x1="41333" y1="75333" x2="37000" y2="80333"/>
                        <a14:backgroundMark x1="47333" y1="70000" x2="45667" y2="72000"/>
                        <a14:backgroundMark x1="44667" y1="72667" x2="41000" y2="76667"/>
                        <a14:backgroundMark x1="30333" y1="85333" x2="32333" y2="83667"/>
                        <a14:backgroundMark x1="34000" y1="82667" x2="37000" y2="79667"/>
                        <a14:backgroundMark x1="32667" y1="53333" x2="24000" y2="61333"/>
                        <a14:backgroundMark x1="24000" y1="61667" x2="16667" y2="68333"/>
                        <a14:backgroundMark x1="15667" y1="70667" x2="15000" y2="79667"/>
                        <a14:backgroundMark x1="15000" y1="80667" x2="19333" y2="86000"/>
                        <a14:backgroundMark x1="63000" y1="83667" x2="66000" y2="86000"/>
                        <a14:backgroundMark x1="53333" y1="74667" x2="54333" y2="75667"/>
                        <a14:backgroundMark x1="50667" y1="72667" x2="52333" y2="75000"/>
                        <a14:backgroundMark x1="55000" y1="76000" x2="57667" y2="79333"/>
                        <a14:backgroundMark x1="58000" y1="79667" x2="61333" y2="82000"/>
                        <a14:backgroundMark x1="37333" y1="53333" x2="40667" y2="54667"/>
                        <a14:backgroundMark x1="43000" y1="58667" x2="44000" y2="6000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99002" y="1613368"/>
            <a:ext cx="2620214" cy="26202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ê´ë ¨ ì´ë¯¸ì§"/>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4000"/>
                    </a14:imgEffect>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5128486" y="-199507"/>
            <a:ext cx="4015514" cy="3526011"/>
          </a:xfrm>
          <a:prstGeom prst="rect">
            <a:avLst/>
          </a:prstGeom>
          <a:blipFill dpi="0" rotWithShape="1">
            <a:blip r:embed="rId7">
              <a:alphaModFix amt="0"/>
            </a:blip>
            <a:srcRect/>
            <a:stretch>
              <a:fillRect/>
            </a:stretch>
          </a:blipFill>
          <a:effectLst>
            <a:outerShdw blurRad="50800" dist="50800" dir="5400000" sx="43000" sy="43000" algn="ctr" rotWithShape="0">
              <a:srgbClr val="000000">
                <a:alpha val="0"/>
              </a:srgbClr>
            </a:outerShdw>
            <a:reflection stA="0" endPos="20000" dist="50800" dir="5400000" sy="-100000" algn="bl" rotWithShape="0"/>
          </a:effectLst>
        </p:spPr>
      </p:pic>
      <p:sp>
        <p:nvSpPr>
          <p:cNvPr id="2" name="제목 1"/>
          <p:cNvSpPr>
            <a:spLocks noGrp="1"/>
          </p:cNvSpPr>
          <p:nvPr>
            <p:ph type="ctrTitle"/>
          </p:nvPr>
        </p:nvSpPr>
        <p:spPr>
          <a:xfrm>
            <a:off x="0" y="3450655"/>
            <a:ext cx="9048750" cy="1820863"/>
          </a:xfrm>
        </p:spPr>
        <p:txBody>
          <a:bodyPr>
            <a:noAutofit/>
          </a:bodyPr>
          <a:lstStyle/>
          <a:p>
            <a:pPr algn="l"/>
            <a:r>
              <a:rPr lang="ko-KR" altLang="en-US" sz="3600" dirty="0" smtClean="0">
                <a:latin typeface="나눔바른고딕" panose="020B0603020101020101" pitchFamily="50" charset="-127"/>
                <a:ea typeface="나눔바른고딕" panose="020B0603020101020101" pitchFamily="50" charset="-127"/>
              </a:rPr>
              <a:t>주요 독성 데이터를 활용한 </a:t>
            </a:r>
            <a:r>
              <a:rPr lang="en-US" altLang="ko-KR" sz="3600" dirty="0" smtClean="0">
                <a:latin typeface="나눔바른고딕" panose="020B0603020101020101" pitchFamily="50" charset="-127"/>
                <a:ea typeface="나눔바른고딕" panose="020B0603020101020101" pitchFamily="50" charset="-127"/>
              </a:rPr>
              <a:t/>
            </a:r>
            <a:br>
              <a:rPr lang="en-US" altLang="ko-KR" sz="3600" dirty="0" smtClean="0">
                <a:latin typeface="나눔바른고딕" panose="020B0603020101020101" pitchFamily="50" charset="-127"/>
                <a:ea typeface="나눔바른고딕" panose="020B0603020101020101" pitchFamily="50" charset="-127"/>
              </a:rPr>
            </a:br>
            <a:r>
              <a:rPr lang="en-US" altLang="ko-KR" sz="3600" dirty="0" smtClean="0">
                <a:latin typeface="나눔바른고딕" panose="020B0603020101020101" pitchFamily="50" charset="-127"/>
                <a:ea typeface="나눔바른고딕" panose="020B0603020101020101" pitchFamily="50" charset="-127"/>
              </a:rPr>
              <a:t>ML </a:t>
            </a:r>
            <a:r>
              <a:rPr lang="ko-KR" altLang="en-US" sz="3600" dirty="0" smtClean="0">
                <a:latin typeface="나눔바른고딕" panose="020B0603020101020101" pitchFamily="50" charset="-127"/>
                <a:ea typeface="나눔바른고딕" panose="020B0603020101020101" pitchFamily="50" charset="-127"/>
              </a:rPr>
              <a:t>모델 구축 및 평가</a:t>
            </a:r>
            <a:endParaRPr lang="ko-KR" altLang="en-US" sz="3600" dirty="0">
              <a:latin typeface="나눔바른고딕" panose="020B0603020101020101" pitchFamily="50" charset="-127"/>
              <a:ea typeface="나눔바른고딕" panose="020B0603020101020101" pitchFamily="50" charset="-127"/>
            </a:endParaRPr>
          </a:p>
        </p:txBody>
      </p:sp>
      <p:sp>
        <p:nvSpPr>
          <p:cNvPr id="3" name="부제목 2"/>
          <p:cNvSpPr>
            <a:spLocks noGrp="1"/>
          </p:cNvSpPr>
          <p:nvPr>
            <p:ph type="subTitle" idx="1"/>
          </p:nvPr>
        </p:nvSpPr>
        <p:spPr>
          <a:xfrm>
            <a:off x="3341287" y="5202238"/>
            <a:ext cx="5802713" cy="1655762"/>
          </a:xfrm>
        </p:spPr>
        <p:txBody>
          <a:bodyPr>
            <a:normAutofit/>
          </a:bodyPr>
          <a:lstStyle/>
          <a:p>
            <a:pPr algn="r"/>
            <a:r>
              <a:rPr lang="en-US" altLang="ko-KR" sz="2000" dirty="0" smtClean="0">
                <a:latin typeface="Calibri" panose="020F0502020204030204" pitchFamily="34" charset="0"/>
                <a:cs typeface="Calibri" panose="020F0502020204030204" pitchFamily="34" charset="0"/>
              </a:rPr>
              <a:t>2021-08-24</a:t>
            </a:r>
          </a:p>
          <a:p>
            <a:pPr algn="r"/>
            <a:r>
              <a:rPr lang="en-US" altLang="ko-KR" sz="2000" dirty="0" err="1" smtClean="0">
                <a:latin typeface="Calibri" panose="020F0502020204030204" pitchFamily="34" charset="0"/>
                <a:cs typeface="Calibri" panose="020F0502020204030204" pitchFamily="34" charset="0"/>
              </a:rPr>
              <a:t>Gwangju</a:t>
            </a:r>
            <a:r>
              <a:rPr lang="en-US" altLang="ko-KR" sz="2000" dirty="0" smtClean="0">
                <a:latin typeface="Calibri" panose="020F0502020204030204" pitchFamily="34" charset="0"/>
                <a:cs typeface="Calibri" panose="020F0502020204030204" pitchFamily="34" charset="0"/>
              </a:rPr>
              <a:t> Institute of Science and Technology (GIST)</a:t>
            </a:r>
          </a:p>
          <a:p>
            <a:pPr algn="r"/>
            <a:r>
              <a:rPr lang="en-US" altLang="ko-KR" sz="2000" dirty="0" smtClean="0">
                <a:latin typeface="Calibri" panose="020F0502020204030204" pitchFamily="34" charset="0"/>
                <a:cs typeface="Calibri" panose="020F0502020204030204" pitchFamily="34" charset="0"/>
              </a:rPr>
              <a:t>Bioinformatics and Intelligence Lab. (BIIL)</a:t>
            </a:r>
          </a:p>
        </p:txBody>
      </p:sp>
    </p:spTree>
    <p:extLst>
      <p:ext uri="{BB962C8B-B14F-4D97-AF65-F5344CB8AC3E}">
        <p14:creationId xmlns:p14="http://schemas.microsoft.com/office/powerpoint/2010/main" val="55418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9" name="직사각형 58"/>
          <p:cNvSpPr/>
          <p:nvPr/>
        </p:nvSpPr>
        <p:spPr>
          <a:xfrm>
            <a:off x="6696075" y="1295400"/>
            <a:ext cx="2447925" cy="1797050"/>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10</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pPr marL="342900" indent="-342900">
              <a:buAutoNum type="arabicParenR"/>
            </a:pPr>
            <a:r>
              <a:rPr lang="en-US" altLang="ko-KR" b="1" dirty="0" smtClean="0"/>
              <a:t>DILI</a:t>
            </a:r>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3570746073"/>
              </p:ext>
            </p:extLst>
          </p:nvPr>
        </p:nvGraphicFramePr>
        <p:xfrm>
          <a:off x="674472" y="1941731"/>
          <a:ext cx="7795056" cy="3978060"/>
        </p:xfrm>
        <a:graphic>
          <a:graphicData uri="http://schemas.openxmlformats.org/drawingml/2006/table">
            <a:tbl>
              <a:tblPr firstRow="1" bandRow="1">
                <a:tableStyleId>{5C22544A-7EE6-4342-B048-85BDC9FD1C3A}</a:tableStyleId>
              </a:tblPr>
              <a:tblGrid>
                <a:gridCol w="1948764">
                  <a:extLst>
                    <a:ext uri="{9D8B030D-6E8A-4147-A177-3AD203B41FA5}">
                      <a16:colId xmlns:a16="http://schemas.microsoft.com/office/drawing/2014/main" val="1559269994"/>
                    </a:ext>
                  </a:extLst>
                </a:gridCol>
                <a:gridCol w="1948764">
                  <a:extLst>
                    <a:ext uri="{9D8B030D-6E8A-4147-A177-3AD203B41FA5}">
                      <a16:colId xmlns:a16="http://schemas.microsoft.com/office/drawing/2014/main" val="2973200055"/>
                    </a:ext>
                  </a:extLst>
                </a:gridCol>
                <a:gridCol w="1948764">
                  <a:extLst>
                    <a:ext uri="{9D8B030D-6E8A-4147-A177-3AD203B41FA5}">
                      <a16:colId xmlns:a16="http://schemas.microsoft.com/office/drawing/2014/main" val="2628839446"/>
                    </a:ext>
                  </a:extLst>
                </a:gridCol>
                <a:gridCol w="1948764">
                  <a:extLst>
                    <a:ext uri="{9D8B030D-6E8A-4147-A177-3AD203B41FA5}">
                      <a16:colId xmlns:a16="http://schemas.microsoft.com/office/drawing/2014/main" val="2391635043"/>
                    </a:ext>
                  </a:extLst>
                </a:gridCol>
              </a:tblGrid>
              <a:tr h="469900">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Source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DILI Positive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DILI Negative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Total</a:t>
                      </a:r>
                    </a:p>
                  </a:txBody>
                  <a:tcPr marL="68580" marR="68580"/>
                </a:tc>
                <a:extLst>
                  <a:ext uri="{0D108BD9-81ED-4DB2-BD59-A6C34878D82A}">
                    <a16:rowId xmlns:a16="http://schemas.microsoft.com/office/drawing/2014/main" val="1341034893"/>
                  </a:ext>
                </a:extLst>
              </a:tr>
              <a:tr h="4699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i="0" u="none" strike="noStrike" kern="1200" dirty="0" smtClean="0">
                          <a:solidFill>
                            <a:schemeClr val="dk1"/>
                          </a:solidFill>
                          <a:effectLst/>
                          <a:latin typeface="+mn-lt"/>
                          <a:ea typeface="+mn-ea"/>
                          <a:cs typeface="+mn-cs"/>
                        </a:rPr>
                        <a:t>Ma et al, 2020</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197</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282</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479</a:t>
                      </a:r>
                    </a:p>
                  </a:txBody>
                  <a:tcPr marL="68580" marR="68580"/>
                </a:tc>
                <a:extLst>
                  <a:ext uri="{0D108BD9-81ED-4DB2-BD59-A6C34878D82A}">
                    <a16:rowId xmlns:a16="http://schemas.microsoft.com/office/drawing/2014/main" val="1156396310"/>
                  </a:ext>
                </a:extLst>
              </a:tr>
              <a:tr h="469900">
                <a:tc>
                  <a:txBody>
                    <a:bodyPr/>
                    <a:lstStyle/>
                    <a:p>
                      <a:pPr algn="ctr" latinLnBrk="1"/>
                      <a:r>
                        <a:rPr lang="en-US" altLang="ko-KR" sz="1200" b="1" i="0" u="none" strike="noStrike" kern="1200" dirty="0" err="1" smtClean="0">
                          <a:solidFill>
                            <a:schemeClr val="dk1"/>
                          </a:solidFill>
                          <a:effectLst/>
                          <a:latin typeface="+mn-lt"/>
                          <a:ea typeface="+mn-ea"/>
                          <a:cs typeface="+mn-cs"/>
                        </a:rPr>
                        <a:t>DILIst</a:t>
                      </a:r>
                      <a:r>
                        <a:rPr lang="en-US" altLang="ko-KR" sz="1200" b="1" i="0" u="none" strike="noStrike" kern="1200" dirty="0" smtClean="0">
                          <a:solidFill>
                            <a:schemeClr val="dk1"/>
                          </a:solidFill>
                          <a:effectLst/>
                          <a:latin typeface="+mn-lt"/>
                          <a:ea typeface="+mn-ea"/>
                          <a:cs typeface="+mn-cs"/>
                        </a:rPr>
                        <a:t> </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768</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511</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1,279</a:t>
                      </a:r>
                    </a:p>
                  </a:txBody>
                  <a:tcPr marL="68580" marR="68580"/>
                </a:tc>
                <a:extLst>
                  <a:ext uri="{0D108BD9-81ED-4DB2-BD59-A6C34878D82A}">
                    <a16:rowId xmlns:a16="http://schemas.microsoft.com/office/drawing/2014/main" val="730156596"/>
                  </a:ext>
                </a:extLst>
              </a:tr>
              <a:tr h="579330">
                <a:tc>
                  <a:txBody>
                    <a:bodyPr/>
                    <a:lstStyle/>
                    <a:p>
                      <a:pPr algn="ctr" latinLnBrk="1"/>
                      <a:r>
                        <a:rPr lang="en-US" altLang="ko-KR" sz="1200" b="1" i="0" u="none" strike="noStrike" kern="1200" dirty="0" err="1" smtClean="0">
                          <a:solidFill>
                            <a:schemeClr val="dk1"/>
                          </a:solidFill>
                          <a:effectLst/>
                          <a:latin typeface="+mn-lt"/>
                          <a:ea typeface="+mn-ea"/>
                          <a:cs typeface="+mn-cs"/>
                        </a:rPr>
                        <a:t>Kotsampasakou</a:t>
                      </a:r>
                      <a:r>
                        <a:rPr lang="en-US" altLang="ko-KR" sz="1200" b="1" i="0" u="none" strike="noStrike" kern="1200" dirty="0" smtClean="0">
                          <a:solidFill>
                            <a:schemeClr val="dk1"/>
                          </a:solidFill>
                          <a:effectLst/>
                          <a:latin typeface="+mn-lt"/>
                          <a:ea typeface="+mn-ea"/>
                          <a:cs typeface="+mn-cs"/>
                        </a:rPr>
                        <a:t> et al, 2017</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398</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413</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811</a:t>
                      </a:r>
                    </a:p>
                  </a:txBody>
                  <a:tcPr marL="68580" marR="68580"/>
                </a:tc>
                <a:extLst>
                  <a:ext uri="{0D108BD9-81ED-4DB2-BD59-A6C34878D82A}">
                    <a16:rowId xmlns:a16="http://schemas.microsoft.com/office/drawing/2014/main" val="559572543"/>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Williams et al, 2019</a:t>
                      </a:r>
                      <a:endParaRPr lang="ko-KR" altLang="en-US" sz="1200" b="1" u="none" dirty="0"/>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44</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21</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65</a:t>
                      </a:r>
                    </a:p>
                  </a:txBody>
                  <a:tcPr marL="68580" marR="68580"/>
                </a:tc>
                <a:extLst>
                  <a:ext uri="{0D108BD9-81ED-4DB2-BD59-A6C34878D82A}">
                    <a16:rowId xmlns:a16="http://schemas.microsoft.com/office/drawing/2014/main" val="2961022169"/>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Kim et al, 2017</a:t>
                      </a:r>
                      <a:endParaRPr lang="ko-KR" altLang="en-US" sz="1200" b="1" u="none" dirty="0"/>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197</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280</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477</a:t>
                      </a:r>
                    </a:p>
                  </a:txBody>
                  <a:tcPr marL="68580" marR="68580"/>
                </a:tc>
                <a:extLst>
                  <a:ext uri="{0D108BD9-81ED-4DB2-BD59-A6C34878D82A}">
                    <a16:rowId xmlns:a16="http://schemas.microsoft.com/office/drawing/2014/main" val="3238027255"/>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Zhang et al, 2016</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785</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532</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1,317</a:t>
                      </a:r>
                    </a:p>
                  </a:txBody>
                  <a:tcPr marL="68580" marR="68580"/>
                </a:tc>
                <a:extLst>
                  <a:ext uri="{0D108BD9-81ED-4DB2-BD59-A6C34878D82A}">
                    <a16:rowId xmlns:a16="http://schemas.microsoft.com/office/drawing/2014/main" val="2996861420"/>
                  </a:ext>
                </a:extLst>
              </a:tr>
              <a:tr h="5793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i="0" u="none" strike="noStrike" kern="1200" dirty="0" smtClean="0">
                          <a:solidFill>
                            <a:schemeClr val="dk1"/>
                          </a:solidFill>
                          <a:effectLst/>
                          <a:latin typeface="+mn-lt"/>
                          <a:ea typeface="+mn-ea"/>
                          <a:cs typeface="+mn-cs"/>
                        </a:rPr>
                        <a:t>Total</a:t>
                      </a:r>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1,212</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1,014</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2,226</a:t>
                      </a:r>
                    </a:p>
                  </a:txBody>
                  <a:tcPr marL="68580" marR="68580"/>
                </a:tc>
                <a:extLst>
                  <a:ext uri="{0D108BD9-81ED-4DB2-BD59-A6C34878D82A}">
                    <a16:rowId xmlns:a16="http://schemas.microsoft.com/office/drawing/2014/main" val="2298444160"/>
                  </a:ext>
                </a:extLst>
              </a:tr>
            </a:tbl>
          </a:graphicData>
        </a:graphic>
      </p:graphicFrame>
    </p:spTree>
    <p:extLst>
      <p:ext uri="{BB962C8B-B14F-4D97-AF65-F5344CB8AC3E}">
        <p14:creationId xmlns:p14="http://schemas.microsoft.com/office/powerpoint/2010/main" val="50067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11</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2) Acute </a:t>
            </a:r>
            <a:r>
              <a:rPr lang="en-US" altLang="ko-KR" b="1" dirty="0"/>
              <a:t>Oral </a:t>
            </a:r>
            <a:r>
              <a:rPr lang="en-US" altLang="ko-KR" b="1" dirty="0" smtClean="0"/>
              <a:t>Toxicity (Rat)</a:t>
            </a:r>
          </a:p>
          <a:p>
            <a:endParaRPr lang="ko-KR" altLang="en-US" dirty="0"/>
          </a:p>
        </p:txBody>
      </p:sp>
      <p:graphicFrame>
        <p:nvGraphicFramePr>
          <p:cNvPr id="5" name="표 4"/>
          <p:cNvGraphicFramePr>
            <a:graphicFrameLocks noGrp="1"/>
          </p:cNvGraphicFramePr>
          <p:nvPr>
            <p:extLst>
              <p:ext uri="{D42A27DB-BD31-4B8C-83A1-F6EECF244321}">
                <p14:modId xmlns:p14="http://schemas.microsoft.com/office/powerpoint/2010/main" val="3568292550"/>
              </p:ext>
            </p:extLst>
          </p:nvPr>
        </p:nvGraphicFramePr>
        <p:xfrm>
          <a:off x="381777" y="2066113"/>
          <a:ext cx="8316088" cy="3587614"/>
        </p:xfrm>
        <a:graphic>
          <a:graphicData uri="http://schemas.openxmlformats.org/drawingml/2006/table">
            <a:tbl>
              <a:tblPr firstRow="1" bandRow="1">
                <a:tableStyleId>{5C22544A-7EE6-4342-B048-85BDC9FD1C3A}</a:tableStyleId>
              </a:tblPr>
              <a:tblGrid>
                <a:gridCol w="1175174">
                  <a:extLst>
                    <a:ext uri="{9D8B030D-6E8A-4147-A177-3AD203B41FA5}">
                      <a16:colId xmlns:a16="http://schemas.microsoft.com/office/drawing/2014/main" val="962538286"/>
                    </a:ext>
                  </a:extLst>
                </a:gridCol>
                <a:gridCol w="1248033">
                  <a:extLst>
                    <a:ext uri="{9D8B030D-6E8A-4147-A177-3AD203B41FA5}">
                      <a16:colId xmlns:a16="http://schemas.microsoft.com/office/drawing/2014/main" val="751954676"/>
                    </a:ext>
                  </a:extLst>
                </a:gridCol>
                <a:gridCol w="695326">
                  <a:extLst>
                    <a:ext uri="{9D8B030D-6E8A-4147-A177-3AD203B41FA5}">
                      <a16:colId xmlns:a16="http://schemas.microsoft.com/office/drawing/2014/main" val="99312282"/>
                    </a:ext>
                  </a:extLst>
                </a:gridCol>
                <a:gridCol w="1039511">
                  <a:extLst>
                    <a:ext uri="{9D8B030D-6E8A-4147-A177-3AD203B41FA5}">
                      <a16:colId xmlns:a16="http://schemas.microsoft.com/office/drawing/2014/main" val="3294122501"/>
                    </a:ext>
                  </a:extLst>
                </a:gridCol>
                <a:gridCol w="1039511">
                  <a:extLst>
                    <a:ext uri="{9D8B030D-6E8A-4147-A177-3AD203B41FA5}">
                      <a16:colId xmlns:a16="http://schemas.microsoft.com/office/drawing/2014/main" val="2449248287"/>
                    </a:ext>
                  </a:extLst>
                </a:gridCol>
                <a:gridCol w="1039511">
                  <a:extLst>
                    <a:ext uri="{9D8B030D-6E8A-4147-A177-3AD203B41FA5}">
                      <a16:colId xmlns:a16="http://schemas.microsoft.com/office/drawing/2014/main" val="1564640024"/>
                    </a:ext>
                  </a:extLst>
                </a:gridCol>
                <a:gridCol w="1039511">
                  <a:extLst>
                    <a:ext uri="{9D8B030D-6E8A-4147-A177-3AD203B41FA5}">
                      <a16:colId xmlns:a16="http://schemas.microsoft.com/office/drawing/2014/main" val="1045435787"/>
                    </a:ext>
                  </a:extLst>
                </a:gridCol>
                <a:gridCol w="1039511">
                  <a:extLst>
                    <a:ext uri="{9D8B030D-6E8A-4147-A177-3AD203B41FA5}">
                      <a16:colId xmlns:a16="http://schemas.microsoft.com/office/drawing/2014/main" val="2780756892"/>
                    </a:ext>
                  </a:extLst>
                </a:gridCol>
              </a:tblGrid>
              <a:tr h="578233">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Source</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Category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class 1</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class 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3</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4</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5</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650233396"/>
                  </a:ext>
                </a:extLst>
              </a:tr>
              <a:tr h="1003127">
                <a:tc rowSpan="3">
                  <a:txBody>
                    <a:bodyPr/>
                    <a:lstStyle/>
                    <a:p>
                      <a:pPr marL="0" marR="0" indent="0" algn="ctr" fontAlgn="base">
                        <a:spcBef>
                          <a:spcPts val="0"/>
                        </a:spcBef>
                        <a:spcAft>
                          <a:spcPts val="0"/>
                        </a:spcAft>
                      </a:pPr>
                      <a:r>
                        <a:rPr lang="en-US" sz="1200" b="1" i="0" u="none" strike="noStrike" dirty="0" err="1">
                          <a:solidFill>
                            <a:srgbClr val="000000"/>
                          </a:solidFill>
                          <a:effectLst/>
                          <a:latin typeface="맑은 고딕" panose="020B0503020000020004" pitchFamily="50" charset="-127"/>
                          <a:ea typeface="맑은 고딕" panose="020B0503020000020004" pitchFamily="50" charset="-127"/>
                        </a:rPr>
                        <a:t>Gadaleta</a:t>
                      </a:r>
                      <a:r>
                        <a:rPr lang="en-US" sz="1200" b="1" i="0" u="none" strike="noStrike" dirty="0">
                          <a:solidFill>
                            <a:srgbClr val="000000"/>
                          </a:solidFill>
                          <a:effectLst/>
                          <a:latin typeface="맑은 고딕" panose="020B0503020000020004" pitchFamily="50" charset="-127"/>
                          <a:ea typeface="맑은 고딕" panose="020B0503020000020004" pitchFamily="50" charset="-127"/>
                        </a:rPr>
                        <a:t> </a:t>
                      </a:r>
                      <a:endParaRPr lang="en-US" sz="1200" b="1" i="0" u="none" strike="noStrike" dirty="0" smtClean="0">
                        <a:solidFill>
                          <a:srgbClr val="000000"/>
                        </a:solidFill>
                        <a:effectLst/>
                        <a:latin typeface="맑은 고딕" panose="020B0503020000020004" pitchFamily="50" charset="-127"/>
                        <a:ea typeface="맑은 고딕" panose="020B0503020000020004" pitchFamily="50" charset="-127"/>
                      </a:endParaRPr>
                    </a:p>
                    <a:p>
                      <a:pPr marL="0" marR="0" indent="0" algn="ctr" fontAlgn="base">
                        <a:spcBef>
                          <a:spcPts val="0"/>
                        </a:spcBef>
                        <a:spcAft>
                          <a:spcPts val="0"/>
                        </a:spcAft>
                      </a:pP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et</a:t>
                      </a:r>
                      <a:r>
                        <a:rPr lang="en-US" sz="1200" b="1" i="0" u="none" strike="noStrike" dirty="0">
                          <a:solidFill>
                            <a:srgbClr val="000000"/>
                          </a:solidFill>
                          <a:effectLst/>
                          <a:latin typeface="맑은 고딕" panose="020B0503020000020004" pitchFamily="50" charset="-127"/>
                          <a:ea typeface="맑은 고딕" panose="020B0503020000020004" pitchFamily="50" charset="-127"/>
                        </a:rPr>
                        <a:t> al, 2019</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LD50_minLog</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8,309</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910069720"/>
                  </a:ext>
                </a:extLst>
              </a:tr>
              <a:tr h="1003127">
                <a:tc vMerge="1">
                  <a:txBody>
                    <a:bodyPr/>
                    <a:lstStyle/>
                    <a:p>
                      <a:pPr latinLnBrk="1"/>
                      <a:endParaRPr lang="ko-KR" altLang="en-US"/>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EPA_cateogry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11,744</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980</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2,632</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5,861</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2,271</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285982149"/>
                  </a:ext>
                </a:extLst>
              </a:tr>
              <a:tr h="1003127">
                <a:tc vMerge="1">
                  <a:txBody>
                    <a:bodyPr/>
                    <a:lstStyle/>
                    <a:p>
                      <a:pPr latinLnBrk="1"/>
                      <a:endParaRPr lang="ko-KR" altLang="en-US"/>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GHS_category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11,834</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228</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752</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1,597</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4,175</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5,082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289305936"/>
                  </a:ext>
                </a:extLst>
              </a:tr>
            </a:tbl>
          </a:graphicData>
        </a:graphic>
      </p:graphicFrame>
    </p:spTree>
    <p:extLst>
      <p:ext uri="{BB962C8B-B14F-4D97-AF65-F5344CB8AC3E}">
        <p14:creationId xmlns:p14="http://schemas.microsoft.com/office/powerpoint/2010/main" val="59855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12</a:t>
            </a:fld>
            <a:r>
              <a:rPr lang="en-US" altLang="ko-KR" smtClean="0"/>
              <a:t>/26</a:t>
            </a:r>
            <a:endParaRPr lang="ko-KR" altLang="en-US" dirty="0"/>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3) AMES Mutagenicity</a:t>
            </a:r>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2887113855"/>
              </p:ext>
            </p:extLst>
          </p:nvPr>
        </p:nvGraphicFramePr>
        <p:xfrm>
          <a:off x="572014" y="2324790"/>
          <a:ext cx="7999972" cy="3198682"/>
        </p:xfrm>
        <a:graphic>
          <a:graphicData uri="http://schemas.openxmlformats.org/drawingml/2006/table">
            <a:tbl>
              <a:tblPr firstRow="1" bandRow="1">
                <a:tableStyleId>{5C22544A-7EE6-4342-B048-85BDC9FD1C3A}</a:tableStyleId>
              </a:tblPr>
              <a:tblGrid>
                <a:gridCol w="1999993">
                  <a:extLst>
                    <a:ext uri="{9D8B030D-6E8A-4147-A177-3AD203B41FA5}">
                      <a16:colId xmlns:a16="http://schemas.microsoft.com/office/drawing/2014/main" val="1559269994"/>
                    </a:ext>
                  </a:extLst>
                </a:gridCol>
                <a:gridCol w="1999993">
                  <a:extLst>
                    <a:ext uri="{9D8B030D-6E8A-4147-A177-3AD203B41FA5}">
                      <a16:colId xmlns:a16="http://schemas.microsoft.com/office/drawing/2014/main" val="2973200055"/>
                    </a:ext>
                  </a:extLst>
                </a:gridCol>
                <a:gridCol w="1999993">
                  <a:extLst>
                    <a:ext uri="{9D8B030D-6E8A-4147-A177-3AD203B41FA5}">
                      <a16:colId xmlns:a16="http://schemas.microsoft.com/office/drawing/2014/main" val="2628839446"/>
                    </a:ext>
                  </a:extLst>
                </a:gridCol>
                <a:gridCol w="1999993">
                  <a:extLst>
                    <a:ext uri="{9D8B030D-6E8A-4147-A177-3AD203B41FA5}">
                      <a16:colId xmlns:a16="http://schemas.microsoft.com/office/drawing/2014/main" val="2391635043"/>
                    </a:ext>
                  </a:extLst>
                </a:gridCol>
              </a:tblGrid>
              <a:tr h="513195">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Source</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AMES Positive</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AMES Negative</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Total</a:t>
                      </a:r>
                    </a:p>
                  </a:txBody>
                  <a:tcPr marL="68580" marR="68580"/>
                </a:tc>
                <a:extLst>
                  <a:ext uri="{0D108BD9-81ED-4DB2-BD59-A6C34878D82A}">
                    <a16:rowId xmlns:a16="http://schemas.microsoft.com/office/drawing/2014/main" val="1341034893"/>
                  </a:ext>
                </a:extLst>
              </a:tr>
              <a:tr h="513195">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Hansen et al, 2009</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3,503</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3,009</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6,512</a:t>
                      </a:r>
                    </a:p>
                  </a:txBody>
                  <a:tcPr marL="68580" marR="68580"/>
                </a:tc>
                <a:extLst>
                  <a:ext uri="{0D108BD9-81ED-4DB2-BD59-A6C34878D82A}">
                    <a16:rowId xmlns:a16="http://schemas.microsoft.com/office/drawing/2014/main" val="1156396310"/>
                  </a:ext>
                </a:extLst>
              </a:tr>
              <a:tr h="513195">
                <a:tc>
                  <a:txBody>
                    <a:bodyPr/>
                    <a:lstStyle/>
                    <a:p>
                      <a:r>
                        <a:rPr lang="en-US" sz="1200" b="1" i="0" u="none" strike="noStrike">
                          <a:solidFill>
                            <a:schemeClr val="tx1"/>
                          </a:solidFill>
                          <a:effectLst/>
                          <a:latin typeface="맑은 고딕" panose="020B0503020000020004" pitchFamily="50" charset="-127"/>
                          <a:ea typeface="맑은 고딕" panose="020B0503020000020004" pitchFamily="50" charset="-127"/>
                        </a:rPr>
                        <a:t>Li et al, 2021</a:t>
                      </a:r>
                      <a:endParaRPr lang="ko-KR" altLang="en-US" sz="2000" b="1" u="none">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703</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680</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1,383</a:t>
                      </a:r>
                    </a:p>
                  </a:txBody>
                  <a:tcPr marL="68580" marR="68580"/>
                </a:tc>
                <a:extLst>
                  <a:ext uri="{0D108BD9-81ED-4DB2-BD59-A6C34878D82A}">
                    <a16:rowId xmlns:a16="http://schemas.microsoft.com/office/drawing/2014/main" val="730156596"/>
                  </a:ext>
                </a:extLst>
              </a:tr>
              <a:tr h="632707">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NIHS</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672</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672</a:t>
                      </a:r>
                    </a:p>
                  </a:txBody>
                  <a:tcPr marL="68580" marR="68580"/>
                </a:tc>
                <a:extLst>
                  <a:ext uri="{0D108BD9-81ED-4DB2-BD59-A6C34878D82A}">
                    <a16:rowId xmlns:a16="http://schemas.microsoft.com/office/drawing/2014/main" val="559572543"/>
                  </a:ext>
                </a:extLst>
              </a:tr>
              <a:tr h="513195">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Xu et al, 2012</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4,866</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3,482</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8,348</a:t>
                      </a:r>
                    </a:p>
                  </a:txBody>
                  <a:tcPr marL="68580" marR="68580"/>
                </a:tc>
                <a:extLst>
                  <a:ext uri="{0D108BD9-81ED-4DB2-BD59-A6C34878D82A}">
                    <a16:rowId xmlns:a16="http://schemas.microsoft.com/office/drawing/2014/main" val="2961022169"/>
                  </a:ext>
                </a:extLst>
              </a:tr>
              <a:tr h="513195">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Total</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4,828</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3,792</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8,620</a:t>
                      </a:r>
                    </a:p>
                  </a:txBody>
                  <a:tcPr marL="68580" marR="68580"/>
                </a:tc>
                <a:extLst>
                  <a:ext uri="{0D108BD9-81ED-4DB2-BD59-A6C34878D82A}">
                    <a16:rowId xmlns:a16="http://schemas.microsoft.com/office/drawing/2014/main" val="3238027255"/>
                  </a:ext>
                </a:extLst>
              </a:tr>
            </a:tbl>
          </a:graphicData>
        </a:graphic>
      </p:graphicFrame>
    </p:spTree>
    <p:extLst>
      <p:ext uri="{BB962C8B-B14F-4D97-AF65-F5344CB8AC3E}">
        <p14:creationId xmlns:p14="http://schemas.microsoft.com/office/powerpoint/2010/main" val="5344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9" name="직사각형 58"/>
          <p:cNvSpPr/>
          <p:nvPr/>
        </p:nvSpPr>
        <p:spPr>
          <a:xfrm>
            <a:off x="6696075" y="1295400"/>
            <a:ext cx="2447925" cy="1797050"/>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13</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4) </a:t>
            </a:r>
            <a:r>
              <a:rPr lang="en-US" altLang="ko-KR" b="1" dirty="0" err="1" smtClean="0"/>
              <a:t>hERG</a:t>
            </a:r>
            <a:endParaRPr lang="en-US" altLang="ko-KR" b="1" dirty="0" smtClean="0"/>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1025794706"/>
              </p:ext>
            </p:extLst>
          </p:nvPr>
        </p:nvGraphicFramePr>
        <p:xfrm>
          <a:off x="547300" y="2374218"/>
          <a:ext cx="8049400" cy="3235750"/>
        </p:xfrm>
        <a:graphic>
          <a:graphicData uri="http://schemas.openxmlformats.org/drawingml/2006/table">
            <a:tbl>
              <a:tblPr firstRow="1" bandRow="1">
                <a:tableStyleId>{5C22544A-7EE6-4342-B048-85BDC9FD1C3A}</a:tableStyleId>
              </a:tblPr>
              <a:tblGrid>
                <a:gridCol w="2012350">
                  <a:extLst>
                    <a:ext uri="{9D8B030D-6E8A-4147-A177-3AD203B41FA5}">
                      <a16:colId xmlns:a16="http://schemas.microsoft.com/office/drawing/2014/main" val="1559269994"/>
                    </a:ext>
                  </a:extLst>
                </a:gridCol>
                <a:gridCol w="2012350">
                  <a:extLst>
                    <a:ext uri="{9D8B030D-6E8A-4147-A177-3AD203B41FA5}">
                      <a16:colId xmlns:a16="http://schemas.microsoft.com/office/drawing/2014/main" val="2973200055"/>
                    </a:ext>
                  </a:extLst>
                </a:gridCol>
                <a:gridCol w="2012350">
                  <a:extLst>
                    <a:ext uri="{9D8B030D-6E8A-4147-A177-3AD203B41FA5}">
                      <a16:colId xmlns:a16="http://schemas.microsoft.com/office/drawing/2014/main" val="2628839446"/>
                    </a:ext>
                  </a:extLst>
                </a:gridCol>
                <a:gridCol w="2012350">
                  <a:extLst>
                    <a:ext uri="{9D8B030D-6E8A-4147-A177-3AD203B41FA5}">
                      <a16:colId xmlns:a16="http://schemas.microsoft.com/office/drawing/2014/main" val="2391635043"/>
                    </a:ext>
                  </a:extLst>
                </a:gridCol>
              </a:tblGrid>
              <a:tr h="519142">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Source</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dirty="0" err="1">
                          <a:solidFill>
                            <a:schemeClr val="tx1"/>
                          </a:solidFill>
                          <a:effectLst/>
                          <a:latin typeface="맑은 고딕" panose="020B0503020000020004" pitchFamily="50" charset="-127"/>
                          <a:ea typeface="맑은 고딕" panose="020B0503020000020004" pitchFamily="50" charset="-127"/>
                        </a:rPr>
                        <a:t>hERG</a:t>
                      </a:r>
                      <a:r>
                        <a:rPr lang="en-US" sz="1200" b="1" i="0" u="none" strike="noStrike" dirty="0">
                          <a:solidFill>
                            <a:schemeClr val="tx1"/>
                          </a:solidFill>
                          <a:effectLst/>
                          <a:latin typeface="맑은 고딕" panose="020B0503020000020004" pitchFamily="50" charset="-127"/>
                          <a:ea typeface="맑은 고딕" panose="020B0503020000020004" pitchFamily="50" charset="-127"/>
                        </a:rPr>
                        <a:t> Positive</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hERG Negative</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Total</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341034893"/>
                  </a:ext>
                </a:extLst>
              </a:tr>
              <a:tr h="519142">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BindingDB</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633</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290</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923</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156396310"/>
                  </a:ext>
                </a:extLst>
              </a:tr>
              <a:tr h="519142">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ChEMBL</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3,954</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1,741</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5,695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730156596"/>
                  </a:ext>
                </a:extLst>
              </a:tr>
              <a:tr h="640040">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PubChem</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2,205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1,922</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4,127</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559572543"/>
                  </a:ext>
                </a:extLst>
              </a:tr>
              <a:tr h="519142">
                <a:tc>
                  <a:txBody>
                    <a:bodyPr/>
                    <a:lstStyle/>
                    <a:p>
                      <a:r>
                        <a:rPr lang="en-US" sz="1200" b="1" i="0" u="none" strike="noStrike" dirty="0" err="1">
                          <a:solidFill>
                            <a:schemeClr val="tx1"/>
                          </a:solidFill>
                          <a:effectLst/>
                          <a:latin typeface="맑은 고딕" panose="020B0503020000020004" pitchFamily="50" charset="-127"/>
                          <a:ea typeface="맑은 고딕" panose="020B0503020000020004" pitchFamily="50" charset="-127"/>
                        </a:rPr>
                        <a:t>Cai</a:t>
                      </a:r>
                      <a:r>
                        <a:rPr lang="en-US" sz="1200" b="1" i="0" u="none" strike="noStrike" dirty="0">
                          <a:solidFill>
                            <a:schemeClr val="tx1"/>
                          </a:solidFill>
                          <a:effectLst/>
                          <a:latin typeface="맑은 고딕" panose="020B0503020000020004" pitchFamily="50" charset="-127"/>
                          <a:ea typeface="맑은 고딕" panose="020B0503020000020004" pitchFamily="50" charset="-127"/>
                        </a:rPr>
                        <a:t> et al, </a:t>
                      </a:r>
                      <a:r>
                        <a:rPr lang="en-US" sz="1200" b="1" i="0" u="none" strike="noStrike" dirty="0" smtClean="0">
                          <a:solidFill>
                            <a:schemeClr val="tx1"/>
                          </a:solidFill>
                          <a:effectLst/>
                          <a:latin typeface="맑은 고딕" panose="020B0503020000020004" pitchFamily="50" charset="-127"/>
                          <a:ea typeface="맑은 고딕" panose="020B0503020000020004" pitchFamily="50" charset="-127"/>
                        </a:rPr>
                        <a:t>2019</a:t>
                      </a:r>
                      <a:endParaRPr lang="ko-KR" altLang="en-US" sz="28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3,485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2,826</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6,311</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2961022169"/>
                  </a:ext>
                </a:extLst>
              </a:tr>
              <a:tr h="519142">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Total</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8,112</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5,789</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13,901</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238027255"/>
                  </a:ext>
                </a:extLst>
              </a:tr>
            </a:tbl>
          </a:graphicData>
        </a:graphic>
      </p:graphicFrame>
    </p:spTree>
    <p:extLst>
      <p:ext uri="{BB962C8B-B14F-4D97-AF65-F5344CB8AC3E}">
        <p14:creationId xmlns:p14="http://schemas.microsoft.com/office/powerpoint/2010/main" val="325767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a:t>
            </a:fld>
            <a:r>
              <a:rPr lang="en-US" altLang="ko-KR" smtClean="0"/>
              <a:t>/26</a:t>
            </a:r>
            <a:endParaRPr lang="ko-KR" altLang="en-US" dirty="0"/>
          </a:p>
        </p:txBody>
      </p:sp>
      <p:sp>
        <p:nvSpPr>
          <p:cNvPr id="5" name="TextBox 4"/>
          <p:cNvSpPr txBox="1"/>
          <p:nvPr/>
        </p:nvSpPr>
        <p:spPr>
          <a:xfrm>
            <a:off x="432486" y="1470454"/>
            <a:ext cx="8217244" cy="1754326"/>
          </a:xfrm>
          <a:prstGeom prst="rect">
            <a:avLst/>
          </a:prstGeom>
          <a:noFill/>
        </p:spPr>
        <p:txBody>
          <a:bodyPr wrap="square" rtlCol="0">
            <a:spAutoFit/>
          </a:bodyPr>
          <a:lstStyle/>
          <a:p>
            <a:pPr marL="342900" indent="-342900">
              <a:buAutoNum type="arabicParenR"/>
            </a:pPr>
            <a:r>
              <a:rPr lang="en-US" altLang="ko-KR" dirty="0" smtClean="0"/>
              <a:t>Model-Free: Standard Deviation </a:t>
            </a:r>
            <a:r>
              <a:rPr lang="ko-KR" altLang="en-US" dirty="0" smtClean="0"/>
              <a:t>확인</a:t>
            </a:r>
            <a:endParaRPr lang="en-US" altLang="ko-KR" dirty="0" smtClean="0"/>
          </a:p>
          <a:p>
            <a:pPr marL="285750" indent="-285750">
              <a:buFontTx/>
              <a:buChar char="-"/>
            </a:pPr>
            <a:r>
              <a:rPr lang="en-US" altLang="ko-KR" dirty="0" smtClean="0"/>
              <a:t>Categorical </a:t>
            </a:r>
            <a:r>
              <a:rPr lang="ko-KR" altLang="en-US" dirty="0" smtClean="0"/>
              <a:t>변수와 </a:t>
            </a:r>
            <a:r>
              <a:rPr lang="en-US" altLang="ko-KR" dirty="0" smtClean="0"/>
              <a:t>Continuous </a:t>
            </a:r>
            <a:r>
              <a:rPr lang="ko-KR" altLang="en-US" dirty="0" smtClean="0"/>
              <a:t>변수 분리</a:t>
            </a:r>
            <a:endParaRPr lang="en-US" altLang="ko-KR" dirty="0" smtClean="0"/>
          </a:p>
          <a:p>
            <a:pPr marL="285750" indent="-285750">
              <a:buFontTx/>
              <a:buChar char="-"/>
            </a:pPr>
            <a:r>
              <a:rPr lang="en-US" altLang="ko-KR" dirty="0" smtClean="0"/>
              <a:t>Categorical</a:t>
            </a:r>
            <a:r>
              <a:rPr lang="ko-KR" altLang="en-US" dirty="0" smtClean="0"/>
              <a:t>은 전반적인 분포를 확인하여 과한 쏠림 현상을 보이는 경우 제거</a:t>
            </a:r>
            <a:endParaRPr lang="en-US" altLang="ko-KR" dirty="0" smtClean="0"/>
          </a:p>
          <a:p>
            <a:pPr marL="285750" indent="-285750">
              <a:buFontTx/>
              <a:buChar char="-"/>
            </a:pPr>
            <a:r>
              <a:rPr lang="en-US" altLang="ko-KR" dirty="0" smtClean="0"/>
              <a:t>Continuous</a:t>
            </a:r>
            <a:r>
              <a:rPr lang="ko-KR" altLang="en-US" dirty="0" smtClean="0"/>
              <a:t>는 </a:t>
            </a:r>
            <a:r>
              <a:rPr lang="en-US" altLang="ko-KR" dirty="0" smtClean="0"/>
              <a:t>Standard Deviation</a:t>
            </a:r>
            <a:r>
              <a:rPr lang="ko-KR" altLang="en-US" dirty="0" smtClean="0"/>
              <a:t>을 확인</a:t>
            </a:r>
            <a:endParaRPr lang="en-US" altLang="ko-KR" dirty="0" smtClean="0"/>
          </a:p>
          <a:p>
            <a:pPr marL="742950" lvl="1" indent="-285750">
              <a:buFontTx/>
              <a:buChar char="-"/>
            </a:pPr>
            <a:r>
              <a:rPr lang="ko-KR" altLang="en-US" dirty="0" smtClean="0"/>
              <a:t>적절한 개수로 줄어들도록 </a:t>
            </a:r>
            <a:r>
              <a:rPr lang="en-US" altLang="ko-KR" dirty="0" smtClean="0"/>
              <a:t>threshold </a:t>
            </a:r>
            <a:r>
              <a:rPr lang="ko-KR" altLang="en-US" dirty="0" smtClean="0"/>
              <a:t>설정</a:t>
            </a:r>
            <a:endParaRPr lang="en-US" altLang="ko-KR" dirty="0" smtClean="0"/>
          </a:p>
          <a:p>
            <a:pPr marL="285750" indent="-285750">
              <a:buFontTx/>
              <a:buChar char="-"/>
            </a:pPr>
            <a:endParaRPr lang="en-US" altLang="ko-KR" dirty="0" smtClean="0"/>
          </a:p>
        </p:txBody>
      </p:sp>
      <p:graphicFrame>
        <p:nvGraphicFramePr>
          <p:cNvPr id="6" name="표 5"/>
          <p:cNvGraphicFramePr>
            <a:graphicFrameLocks noGrp="1"/>
          </p:cNvGraphicFramePr>
          <p:nvPr>
            <p:extLst>
              <p:ext uri="{D42A27DB-BD31-4B8C-83A1-F6EECF244321}">
                <p14:modId xmlns:p14="http://schemas.microsoft.com/office/powerpoint/2010/main" val="1807963353"/>
              </p:ext>
            </p:extLst>
          </p:nvPr>
        </p:nvGraphicFramePr>
        <p:xfrm>
          <a:off x="749642" y="2978663"/>
          <a:ext cx="7582932" cy="3002006"/>
        </p:xfrm>
        <a:graphic>
          <a:graphicData uri="http://schemas.openxmlformats.org/drawingml/2006/table">
            <a:tbl>
              <a:tblPr firstRow="1" bandRow="1">
                <a:tableStyleId>{5C22544A-7EE6-4342-B048-85BDC9FD1C3A}</a:tableStyleId>
              </a:tblPr>
              <a:tblGrid>
                <a:gridCol w="2527644">
                  <a:extLst>
                    <a:ext uri="{9D8B030D-6E8A-4147-A177-3AD203B41FA5}">
                      <a16:colId xmlns:a16="http://schemas.microsoft.com/office/drawing/2014/main" val="3054915617"/>
                    </a:ext>
                  </a:extLst>
                </a:gridCol>
                <a:gridCol w="2527644">
                  <a:extLst>
                    <a:ext uri="{9D8B030D-6E8A-4147-A177-3AD203B41FA5}">
                      <a16:colId xmlns:a16="http://schemas.microsoft.com/office/drawing/2014/main" val="1946224231"/>
                    </a:ext>
                  </a:extLst>
                </a:gridCol>
                <a:gridCol w="2527644">
                  <a:extLst>
                    <a:ext uri="{9D8B030D-6E8A-4147-A177-3AD203B41FA5}">
                      <a16:colId xmlns:a16="http://schemas.microsoft.com/office/drawing/2014/main" val="1780337029"/>
                    </a:ext>
                  </a:extLst>
                </a:gridCol>
              </a:tblGrid>
              <a:tr h="428858">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Data</a:t>
                      </a:r>
                    </a:p>
                  </a:txBody>
                  <a:tcPr marL="68580" marR="68580"/>
                </a:tc>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threshold</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 of Descriptors</a:t>
                      </a:r>
                    </a:p>
                  </a:txBody>
                  <a:tcPr marL="68580" marR="68580"/>
                </a:tc>
                <a:extLst>
                  <a:ext uri="{0D108BD9-81ED-4DB2-BD59-A6C34878D82A}">
                    <a16:rowId xmlns:a16="http://schemas.microsoft.com/office/drawing/2014/main" val="2751122083"/>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DILI</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0.06</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138 (-70)</a:t>
                      </a:r>
                    </a:p>
                  </a:txBody>
                  <a:tcPr marL="68580" marR="68580"/>
                </a:tc>
                <a:extLst>
                  <a:ext uri="{0D108BD9-81ED-4DB2-BD59-A6C34878D82A}">
                    <a16:rowId xmlns:a16="http://schemas.microsoft.com/office/drawing/2014/main" val="977606066"/>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LD50</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0.05</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143 (-65)</a:t>
                      </a:r>
                    </a:p>
                  </a:txBody>
                  <a:tcPr marL="68580" marR="68580"/>
                </a:tc>
                <a:extLst>
                  <a:ext uri="{0D108BD9-81ED-4DB2-BD59-A6C34878D82A}">
                    <a16:rowId xmlns:a16="http://schemas.microsoft.com/office/drawing/2014/main" val="3586533073"/>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EPA</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1509405458"/>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GHS</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4526312"/>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AMES Mutagenicity</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0.035</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143 (-65)</a:t>
                      </a:r>
                    </a:p>
                  </a:txBody>
                  <a:tcPr marL="68580" marR="68580"/>
                </a:tc>
                <a:extLst>
                  <a:ext uri="{0D108BD9-81ED-4DB2-BD59-A6C34878D82A}">
                    <a16:rowId xmlns:a16="http://schemas.microsoft.com/office/drawing/2014/main" val="1696680528"/>
                  </a:ext>
                </a:extLst>
              </a:tr>
              <a:tr h="428858">
                <a:tc>
                  <a:txBody>
                    <a:bodyPr/>
                    <a:lstStyle/>
                    <a:p>
                      <a:pPr marL="0" marR="0" indent="0" algn="l" fontAlgn="base">
                        <a:spcBef>
                          <a:spcPts val="0"/>
                        </a:spcBef>
                        <a:spcAft>
                          <a:spcPts val="800"/>
                        </a:spcAft>
                      </a:pPr>
                      <a:r>
                        <a:rPr lang="en-US" sz="1200" b="1" i="0" u="none" strike="noStrike" dirty="0" err="1">
                          <a:solidFill>
                            <a:srgbClr val="000000"/>
                          </a:solidFill>
                          <a:effectLst/>
                          <a:latin typeface="맑은 고딕" panose="020B0503020000020004" pitchFamily="50" charset="-127"/>
                          <a:ea typeface="맑은 고딕" panose="020B0503020000020004" pitchFamily="50" charset="-127"/>
                        </a:rPr>
                        <a:t>hERG</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0.07</a:t>
                      </a:r>
                    </a:p>
                  </a:txBody>
                  <a:tcPr marL="68580" marR="68580"/>
                </a:tc>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816660814"/>
                  </a:ext>
                </a:extLst>
              </a:tr>
            </a:tbl>
          </a:graphicData>
        </a:graphic>
      </p:graphicFrame>
    </p:spTree>
    <p:extLst>
      <p:ext uri="{BB962C8B-B14F-4D97-AF65-F5344CB8AC3E}">
        <p14:creationId xmlns:p14="http://schemas.microsoft.com/office/powerpoint/2010/main" val="350282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7" name="그림 6"/>
          <p:cNvPicPr>
            <a:picLocks noChangeAspect="1"/>
          </p:cNvPicPr>
          <p:nvPr/>
        </p:nvPicPr>
        <p:blipFill>
          <a:blip r:embed="rId3"/>
          <a:stretch>
            <a:fillRect/>
          </a:stretch>
        </p:blipFill>
        <p:spPr>
          <a:xfrm>
            <a:off x="1013255" y="3316162"/>
            <a:ext cx="7113450" cy="1391762"/>
          </a:xfrm>
          <a:prstGeom prst="rect">
            <a:avLst/>
          </a:prstGeom>
        </p:spPr>
      </p:pic>
    </p:spTree>
    <p:extLst>
      <p:ext uri="{BB962C8B-B14F-4D97-AF65-F5344CB8AC3E}">
        <p14:creationId xmlns:p14="http://schemas.microsoft.com/office/powerpoint/2010/main" val="283806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16</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3" name="그림 2"/>
          <p:cNvPicPr>
            <a:picLocks noChangeAspect="1"/>
          </p:cNvPicPr>
          <p:nvPr/>
        </p:nvPicPr>
        <p:blipFill>
          <a:blip r:embed="rId3"/>
          <a:stretch>
            <a:fillRect/>
          </a:stretch>
        </p:blipFill>
        <p:spPr>
          <a:xfrm>
            <a:off x="-35474" y="3365671"/>
            <a:ext cx="9214947" cy="1268112"/>
          </a:xfrm>
          <a:prstGeom prst="rect">
            <a:avLst/>
          </a:prstGeom>
        </p:spPr>
      </p:pic>
    </p:spTree>
    <p:extLst>
      <p:ext uri="{BB962C8B-B14F-4D97-AF65-F5344CB8AC3E}">
        <p14:creationId xmlns:p14="http://schemas.microsoft.com/office/powerpoint/2010/main" val="26932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17</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3" name="그림 2"/>
          <p:cNvPicPr>
            <a:picLocks noChangeAspect="1"/>
          </p:cNvPicPr>
          <p:nvPr/>
        </p:nvPicPr>
        <p:blipFill>
          <a:blip r:embed="rId3"/>
          <a:stretch>
            <a:fillRect/>
          </a:stretch>
        </p:blipFill>
        <p:spPr>
          <a:xfrm>
            <a:off x="1246678" y="3073227"/>
            <a:ext cx="6650644" cy="2425529"/>
          </a:xfrm>
          <a:prstGeom prst="rect">
            <a:avLst/>
          </a:prstGeom>
        </p:spPr>
      </p:pic>
    </p:spTree>
    <p:extLst>
      <p:ext uri="{BB962C8B-B14F-4D97-AF65-F5344CB8AC3E}">
        <p14:creationId xmlns:p14="http://schemas.microsoft.com/office/powerpoint/2010/main" val="425128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18</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6" name="그림 5"/>
          <p:cNvPicPr>
            <a:picLocks noChangeAspect="1"/>
          </p:cNvPicPr>
          <p:nvPr/>
        </p:nvPicPr>
        <p:blipFill>
          <a:blip r:embed="rId3"/>
          <a:stretch>
            <a:fillRect/>
          </a:stretch>
        </p:blipFill>
        <p:spPr>
          <a:xfrm>
            <a:off x="1308099" y="3166547"/>
            <a:ext cx="6466018" cy="2393993"/>
          </a:xfrm>
          <a:prstGeom prst="rect">
            <a:avLst/>
          </a:prstGeom>
        </p:spPr>
      </p:pic>
    </p:spTree>
    <p:extLst>
      <p:ext uri="{BB962C8B-B14F-4D97-AF65-F5344CB8AC3E}">
        <p14:creationId xmlns:p14="http://schemas.microsoft.com/office/powerpoint/2010/main" val="33315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19</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DILI</a:t>
            </a:r>
            <a:endParaRPr lang="ko-KR" altLang="en-US" dirty="0"/>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3100" y="2199286"/>
            <a:ext cx="7577800" cy="3600000"/>
          </a:xfrm>
          <a:prstGeom prst="rect">
            <a:avLst/>
          </a:prstGeom>
        </p:spPr>
      </p:pic>
    </p:spTree>
    <p:extLst>
      <p:ext uri="{BB962C8B-B14F-4D97-AF65-F5344CB8AC3E}">
        <p14:creationId xmlns:p14="http://schemas.microsoft.com/office/powerpoint/2010/main" val="88018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7886700" cy="1325563"/>
          </a:xfrm>
        </p:spPr>
        <p:txBody>
          <a:bodyPr/>
          <a:lstStyle/>
          <a:p>
            <a:r>
              <a:rPr lang="en-US" altLang="ko-KR" dirty="0" smtClean="0"/>
              <a:t>Table of Contents</a:t>
            </a:r>
            <a:endParaRPr lang="ko-KR" altLang="en-US" dirty="0"/>
          </a:p>
        </p:txBody>
      </p:sp>
      <p:sp>
        <p:nvSpPr>
          <p:cNvPr id="7" name="내용 개체 틀 2"/>
          <p:cNvSpPr txBox="1">
            <a:spLocks/>
          </p:cNvSpPr>
          <p:nvPr/>
        </p:nvSpPr>
        <p:spPr>
          <a:xfrm>
            <a:off x="289932" y="1370168"/>
            <a:ext cx="8452624" cy="5215914"/>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altLang="ko-KR" sz="2400" dirty="0" smtClean="0"/>
              <a:t>Research Background</a:t>
            </a:r>
          </a:p>
          <a:p>
            <a:pPr marL="971550" lvl="1" indent="-514350">
              <a:buFont typeface="+mj-lt"/>
              <a:buAutoNum type="romanUcPeriod"/>
            </a:pPr>
            <a:r>
              <a:rPr lang="en-US" altLang="ko-KR" sz="1800" dirty="0" smtClean="0"/>
              <a:t>Introduction</a:t>
            </a:r>
          </a:p>
          <a:p>
            <a:pPr marL="971550" lvl="1" indent="-514350">
              <a:buFont typeface="+mj-lt"/>
              <a:buAutoNum type="romanUcPeriod"/>
            </a:pPr>
            <a:r>
              <a:rPr lang="en-US" altLang="ko-KR" sz="1800" dirty="0" smtClean="0"/>
              <a:t>Related studies</a:t>
            </a:r>
          </a:p>
          <a:p>
            <a:pPr marL="971550" lvl="1" indent="-514350">
              <a:buFont typeface="+mj-lt"/>
              <a:buAutoNum type="romanUcPeriod"/>
            </a:pPr>
            <a:r>
              <a:rPr lang="en-US" altLang="ko-KR" sz="1800" dirty="0" smtClean="0"/>
              <a:t>Research Introduction</a:t>
            </a:r>
          </a:p>
          <a:p>
            <a:pPr marL="514350" indent="-514350">
              <a:buFont typeface="+mj-lt"/>
              <a:buAutoNum type="arabicPeriod"/>
            </a:pPr>
            <a:r>
              <a:rPr lang="en-US" altLang="ko-KR" sz="2400" dirty="0" smtClean="0"/>
              <a:t>Materials &amp; methods</a:t>
            </a:r>
          </a:p>
          <a:p>
            <a:pPr marL="971550" lvl="1" indent="-514350">
              <a:buFont typeface="+mj-lt"/>
              <a:buAutoNum type="romanUcPeriod"/>
            </a:pPr>
            <a:r>
              <a:rPr lang="en-US" altLang="ko-KR" sz="1800" dirty="0" smtClean="0"/>
              <a:t>Datasets</a:t>
            </a:r>
          </a:p>
          <a:p>
            <a:pPr marL="971550" lvl="1" indent="-514350">
              <a:buFont typeface="+mj-lt"/>
              <a:buAutoNum type="romanUcPeriod"/>
            </a:pPr>
            <a:r>
              <a:rPr lang="en-US" altLang="ko-KR" sz="1800" dirty="0" smtClean="0"/>
              <a:t>Feature Engineering</a:t>
            </a:r>
          </a:p>
          <a:p>
            <a:pPr marL="971550" lvl="1" indent="-514350">
              <a:buFont typeface="+mj-lt"/>
              <a:buAutoNum type="romanUcPeriod"/>
            </a:pPr>
            <a:r>
              <a:rPr lang="en-US" altLang="ko-KR" sz="1800" dirty="0" smtClean="0"/>
              <a:t>Evaluation Metrics</a:t>
            </a:r>
          </a:p>
          <a:p>
            <a:pPr marL="514350" indent="-514350">
              <a:buFont typeface="+mj-lt"/>
              <a:buAutoNum type="arabicPeriod"/>
            </a:pPr>
            <a:r>
              <a:rPr lang="en-US" altLang="ko-KR" sz="2400" dirty="0" smtClean="0"/>
              <a:t>Result &amp; Discussion</a:t>
            </a:r>
          </a:p>
          <a:p>
            <a:pPr marL="971550" lvl="1" indent="-514350">
              <a:buFont typeface="+mj-lt"/>
              <a:buAutoNum type="romanUcPeriod"/>
            </a:pPr>
            <a:r>
              <a:rPr lang="en-US" altLang="ko-KR" sz="1800" dirty="0" smtClean="0"/>
              <a:t>In vitro result</a:t>
            </a:r>
          </a:p>
          <a:p>
            <a:pPr marL="971550" lvl="1" indent="-514350">
              <a:buFont typeface="+mj-lt"/>
              <a:buAutoNum type="romanUcPeriod"/>
            </a:pPr>
            <a:r>
              <a:rPr lang="en-US" altLang="ko-KR" sz="1800" dirty="0" smtClean="0"/>
              <a:t>Attention Analysis </a:t>
            </a:r>
          </a:p>
        </p:txBody>
      </p:sp>
      <p:grpSp>
        <p:nvGrpSpPr>
          <p:cNvPr id="8" name="그룹 7">
            <a:extLst>
              <a:ext uri="{FF2B5EF4-FFF2-40B4-BE49-F238E27FC236}">
                <a16:creationId xmlns:a16="http://schemas.microsoft.com/office/drawing/2014/main" id="{D6E5FAB9-E869-4700-B89F-48C7108D897F}"/>
              </a:ext>
            </a:extLst>
          </p:cNvPr>
          <p:cNvGrpSpPr/>
          <p:nvPr/>
        </p:nvGrpSpPr>
        <p:grpSpPr>
          <a:xfrm>
            <a:off x="0" y="1111472"/>
            <a:ext cx="9144000" cy="0"/>
            <a:chOff x="0" y="1055716"/>
            <a:chExt cx="9144000" cy="0"/>
          </a:xfrm>
        </p:grpSpPr>
        <p:cxnSp>
          <p:nvCxnSpPr>
            <p:cNvPr id="9" name="직선 연결선 8"/>
            <p:cNvCxnSpPr>
              <a:cxnSpLocks/>
            </p:cNvCxnSpPr>
            <p:nvPr/>
          </p:nvCxnSpPr>
          <p:spPr>
            <a:xfrm>
              <a:off x="0" y="1055716"/>
              <a:ext cx="2247900" cy="0"/>
            </a:xfrm>
            <a:prstGeom prst="line">
              <a:avLst/>
            </a:prstGeom>
            <a:ln w="38100">
              <a:solidFill>
                <a:srgbClr val="A4C4FD"/>
              </a:solidFill>
            </a:ln>
          </p:spPr>
          <p:style>
            <a:lnRef idx="3">
              <a:schemeClr val="dk1"/>
            </a:lnRef>
            <a:fillRef idx="0">
              <a:schemeClr val="dk1"/>
            </a:fillRef>
            <a:effectRef idx="2">
              <a:schemeClr val="dk1"/>
            </a:effectRef>
            <a:fontRef idx="minor">
              <a:schemeClr val="tx1"/>
            </a:fontRef>
          </p:style>
        </p:cxnSp>
        <p:cxnSp>
          <p:nvCxnSpPr>
            <p:cNvPr id="11" name="직선 연결선 10">
              <a:extLst>
                <a:ext uri="{FF2B5EF4-FFF2-40B4-BE49-F238E27FC236}">
                  <a16:creationId xmlns:a16="http://schemas.microsoft.com/office/drawing/2014/main" id="{F94EAA1B-65D2-4500-B749-2DB0A81FECBE}"/>
                </a:ext>
              </a:extLst>
            </p:cNvPr>
            <p:cNvCxnSpPr>
              <a:cxnSpLocks/>
            </p:cNvCxnSpPr>
            <p:nvPr/>
          </p:nvCxnSpPr>
          <p:spPr>
            <a:xfrm>
              <a:off x="2247900" y="1055716"/>
              <a:ext cx="2324100" cy="0"/>
            </a:xfrm>
            <a:prstGeom prst="line">
              <a:avLst/>
            </a:prstGeom>
            <a:ln w="38100">
              <a:solidFill>
                <a:srgbClr val="883CC9"/>
              </a:solidFill>
            </a:ln>
          </p:spPr>
          <p:style>
            <a:lnRef idx="3">
              <a:schemeClr val="dk1"/>
            </a:lnRef>
            <a:fillRef idx="0">
              <a:schemeClr val="dk1"/>
            </a:fillRef>
            <a:effectRef idx="2">
              <a:schemeClr val="dk1"/>
            </a:effectRef>
            <a:fontRef idx="minor">
              <a:schemeClr val="tx1"/>
            </a:fontRef>
          </p:style>
        </p:cxnSp>
        <p:cxnSp>
          <p:nvCxnSpPr>
            <p:cNvPr id="12" name="직선 연결선 11">
              <a:extLst>
                <a:ext uri="{FF2B5EF4-FFF2-40B4-BE49-F238E27FC236}">
                  <a16:creationId xmlns:a16="http://schemas.microsoft.com/office/drawing/2014/main" id="{7D70BAE9-4A57-441D-A54D-F0C9877B0C47}"/>
                </a:ext>
              </a:extLst>
            </p:cNvPr>
            <p:cNvCxnSpPr>
              <a:cxnSpLocks/>
            </p:cNvCxnSpPr>
            <p:nvPr/>
          </p:nvCxnSpPr>
          <p:spPr>
            <a:xfrm>
              <a:off x="6896100" y="1055716"/>
              <a:ext cx="2247900" cy="0"/>
            </a:xfrm>
            <a:prstGeom prst="line">
              <a:avLst/>
            </a:prstGeom>
            <a:ln w="38100">
              <a:solidFill>
                <a:srgbClr val="FFC731"/>
              </a:solidFill>
            </a:ln>
          </p:spPr>
          <p:style>
            <a:lnRef idx="3">
              <a:schemeClr val="dk1"/>
            </a:lnRef>
            <a:fillRef idx="0">
              <a:schemeClr val="dk1"/>
            </a:fillRef>
            <a:effectRef idx="2">
              <a:schemeClr val="dk1"/>
            </a:effectRef>
            <a:fontRef idx="minor">
              <a:schemeClr val="tx1"/>
            </a:fontRef>
          </p:style>
        </p:cxnSp>
        <p:cxnSp>
          <p:nvCxnSpPr>
            <p:cNvPr id="13" name="직선 연결선 12">
              <a:extLst>
                <a:ext uri="{FF2B5EF4-FFF2-40B4-BE49-F238E27FC236}">
                  <a16:creationId xmlns:a16="http://schemas.microsoft.com/office/drawing/2014/main" id="{CD485152-B7F1-4202-A0CC-C134F722A843}"/>
                </a:ext>
              </a:extLst>
            </p:cNvPr>
            <p:cNvCxnSpPr>
              <a:cxnSpLocks/>
            </p:cNvCxnSpPr>
            <p:nvPr/>
          </p:nvCxnSpPr>
          <p:spPr>
            <a:xfrm>
              <a:off x="4572000" y="1055716"/>
              <a:ext cx="2324100" cy="0"/>
            </a:xfrm>
            <a:prstGeom prst="line">
              <a:avLst/>
            </a:prstGeom>
            <a:ln w="38100">
              <a:solidFill>
                <a:srgbClr val="489EAB"/>
              </a:solidFill>
            </a:ln>
          </p:spPr>
          <p:style>
            <a:lnRef idx="3">
              <a:schemeClr val="dk1"/>
            </a:lnRef>
            <a:fillRef idx="0">
              <a:schemeClr val="dk1"/>
            </a:fillRef>
            <a:effectRef idx="2">
              <a:schemeClr val="dk1"/>
            </a:effectRef>
            <a:fontRef idx="minor">
              <a:schemeClr val="tx1"/>
            </a:fontRef>
          </p:style>
        </p:cxnSp>
      </p:grpSp>
      <p:sp>
        <p:nvSpPr>
          <p:cNvPr id="4" name="슬라이드 번호 개체 틀 3"/>
          <p:cNvSpPr>
            <a:spLocks noGrp="1"/>
          </p:cNvSpPr>
          <p:nvPr>
            <p:ph type="sldNum" sz="quarter" idx="12"/>
          </p:nvPr>
        </p:nvSpPr>
        <p:spPr/>
        <p:txBody>
          <a:bodyPr/>
          <a:lstStyle/>
          <a:p>
            <a:fld id="{904D251B-C949-4215-B7F2-EBF592B9FCF5}" type="slidenum">
              <a:rPr lang="ko-KR" altLang="en-US" smtClean="0"/>
              <a:pPr/>
              <a:t>2</a:t>
            </a:fld>
            <a:r>
              <a:rPr lang="en-US" altLang="ko-KR" smtClean="0"/>
              <a:t>/26</a:t>
            </a:r>
            <a:endParaRPr lang="ko-KR" altLang="en-US" dirty="0"/>
          </a:p>
        </p:txBody>
      </p:sp>
    </p:spTree>
    <p:extLst>
      <p:ext uri="{BB962C8B-B14F-4D97-AF65-F5344CB8AC3E}">
        <p14:creationId xmlns:p14="http://schemas.microsoft.com/office/powerpoint/2010/main" val="153350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20</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AMES Mutagenicity</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79557" y="2199286"/>
            <a:ext cx="7584886" cy="3600000"/>
          </a:xfrm>
          <a:prstGeom prst="rect">
            <a:avLst/>
          </a:prstGeom>
        </p:spPr>
      </p:pic>
    </p:spTree>
    <p:extLst>
      <p:ext uri="{BB962C8B-B14F-4D97-AF65-F5344CB8AC3E}">
        <p14:creationId xmlns:p14="http://schemas.microsoft.com/office/powerpoint/2010/main" val="315507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21</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err="1" smtClean="0"/>
              <a:t>hERG</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69798" y="2254523"/>
            <a:ext cx="7604404" cy="3600000"/>
          </a:xfrm>
          <a:prstGeom prst="rect">
            <a:avLst/>
          </a:prstGeom>
        </p:spPr>
      </p:pic>
    </p:spTree>
    <p:extLst>
      <p:ext uri="{BB962C8B-B14F-4D97-AF65-F5344CB8AC3E}">
        <p14:creationId xmlns:p14="http://schemas.microsoft.com/office/powerpoint/2010/main" val="134776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22</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Multi-Class</a:t>
            </a:r>
            <a:r>
              <a:rPr lang="en-US" altLang="ko-KR" dirty="0"/>
              <a:t> Classification: </a:t>
            </a:r>
            <a:r>
              <a:rPr lang="en-US" altLang="ko-KR" dirty="0" smtClean="0"/>
              <a:t>Acute Oral Toxicity</a:t>
            </a:r>
            <a:r>
              <a:rPr lang="ko-KR" altLang="en-US" dirty="0" smtClean="0"/>
              <a:t> </a:t>
            </a:r>
            <a:r>
              <a:rPr lang="en-US" altLang="ko-KR" dirty="0" smtClean="0"/>
              <a:t>(EPA, GHS)</a:t>
            </a:r>
            <a:endParaRPr lang="ko-KR" altLang="en-US" dirty="0"/>
          </a:p>
        </p:txBody>
      </p:sp>
    </p:spTree>
    <p:extLst>
      <p:ext uri="{BB962C8B-B14F-4D97-AF65-F5344CB8AC3E}">
        <p14:creationId xmlns:p14="http://schemas.microsoft.com/office/powerpoint/2010/main" val="425834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23</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Toxicity(</a:t>
            </a:r>
            <a:r>
              <a:rPr lang="en-US" altLang="ko-KR" dirty="0" err="1"/>
              <a:t>EPA_category</a:t>
            </a:r>
            <a:r>
              <a:rPr lang="en-US" altLang="ko-KR" dirty="0" smtClean="0"/>
              <a:t>)</a:t>
            </a:r>
            <a:endParaRPr lang="en-US" altLang="ko-KR"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3100" y="2254523"/>
            <a:ext cx="7577800" cy="3600000"/>
          </a:xfrm>
          <a:prstGeom prst="rect">
            <a:avLst/>
          </a:prstGeom>
        </p:spPr>
      </p:pic>
    </p:spTree>
    <p:extLst>
      <p:ext uri="{BB962C8B-B14F-4D97-AF65-F5344CB8AC3E}">
        <p14:creationId xmlns:p14="http://schemas.microsoft.com/office/powerpoint/2010/main" val="258136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24</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a:t>
            </a:r>
            <a:r>
              <a:rPr lang="en-US" altLang="ko-KR" dirty="0" smtClean="0"/>
              <a:t>Toxicity(</a:t>
            </a:r>
            <a:r>
              <a:rPr lang="en-US" altLang="ko-KR" dirty="0" err="1" smtClean="0"/>
              <a:t>GHS_category</a:t>
            </a:r>
            <a:r>
              <a:rPr lang="en-US" altLang="ko-KR" dirty="0" smtClean="0"/>
              <a:t>)</a:t>
            </a:r>
            <a:endParaRPr lang="en-US" altLang="ko-KR" dirty="0"/>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52208" y="2254523"/>
            <a:ext cx="7577800" cy="3600000"/>
          </a:xfrm>
          <a:prstGeom prst="rect">
            <a:avLst/>
          </a:prstGeom>
        </p:spPr>
      </p:pic>
    </p:spTree>
    <p:extLst>
      <p:ext uri="{BB962C8B-B14F-4D97-AF65-F5344CB8AC3E}">
        <p14:creationId xmlns:p14="http://schemas.microsoft.com/office/powerpoint/2010/main" val="221969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25</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pPr fontAlgn="base"/>
            <a:r>
              <a:rPr lang="en-US" altLang="ko-KR" dirty="0" smtClean="0"/>
              <a:t>- </a:t>
            </a:r>
            <a:r>
              <a:rPr lang="en-US" altLang="ko-KR" dirty="0"/>
              <a:t>Regression: Acute Oral Toxicity(LD50)</a:t>
            </a:r>
          </a:p>
        </p:txBody>
      </p:sp>
      <p:pic>
        <p:nvPicPr>
          <p:cNvPr id="6148" name="Picture 4" descr="회귀 모델에 대한 성능 평가 지표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608" y="3446205"/>
            <a:ext cx="5715000"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2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26</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a:t>
            </a:r>
            <a:r>
              <a:rPr lang="en-US" altLang="ko-KR" dirty="0" smtClean="0"/>
              <a:t>Toxicity(LD50)</a:t>
            </a:r>
            <a:endParaRPr lang="en-US" altLang="ko-KR"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05933" y="2254523"/>
            <a:ext cx="7532133" cy="3600000"/>
          </a:xfrm>
          <a:prstGeom prst="rect">
            <a:avLst/>
          </a:prstGeom>
        </p:spPr>
      </p:pic>
    </p:spTree>
    <p:extLst>
      <p:ext uri="{BB962C8B-B14F-4D97-AF65-F5344CB8AC3E}">
        <p14:creationId xmlns:p14="http://schemas.microsoft.com/office/powerpoint/2010/main" val="42155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27</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1) Accuracy</a:t>
            </a:r>
            <a:endParaRPr lang="ko-KR" altLang="en-US" dirty="0"/>
          </a:p>
        </p:txBody>
      </p:sp>
      <p:pic>
        <p:nvPicPr>
          <p:cNvPr id="3" name="그림 2"/>
          <p:cNvPicPr>
            <a:picLocks noChangeAspect="1"/>
          </p:cNvPicPr>
          <p:nvPr/>
        </p:nvPicPr>
        <p:blipFill>
          <a:blip r:embed="rId3"/>
          <a:stretch>
            <a:fillRect/>
          </a:stretch>
        </p:blipFill>
        <p:spPr>
          <a:xfrm>
            <a:off x="1970284" y="1839786"/>
            <a:ext cx="5141647" cy="1522198"/>
          </a:xfrm>
          <a:prstGeom prst="rect">
            <a:avLst/>
          </a:prstGeom>
        </p:spPr>
      </p:pic>
      <p:sp>
        <p:nvSpPr>
          <p:cNvPr id="8" name="TextBox 7"/>
          <p:cNvSpPr txBox="1"/>
          <p:nvPr/>
        </p:nvSpPr>
        <p:spPr>
          <a:xfrm>
            <a:off x="432485" y="3945924"/>
            <a:ext cx="8217244" cy="369332"/>
          </a:xfrm>
          <a:prstGeom prst="rect">
            <a:avLst/>
          </a:prstGeom>
          <a:noFill/>
        </p:spPr>
        <p:txBody>
          <a:bodyPr wrap="square" rtlCol="0">
            <a:spAutoFit/>
          </a:bodyPr>
          <a:lstStyle/>
          <a:p>
            <a:r>
              <a:rPr lang="en-US" altLang="ko-KR" dirty="0" smtClean="0"/>
              <a:t>2) Balanced Accuracy</a:t>
            </a:r>
            <a:endParaRPr lang="ko-KR" altLang="en-US" dirty="0"/>
          </a:p>
        </p:txBody>
      </p:sp>
      <p:pic>
        <p:nvPicPr>
          <p:cNvPr id="6" name="그림 5"/>
          <p:cNvPicPr>
            <a:picLocks noChangeAspect="1"/>
          </p:cNvPicPr>
          <p:nvPr/>
        </p:nvPicPr>
        <p:blipFill>
          <a:blip r:embed="rId4"/>
          <a:stretch>
            <a:fillRect/>
          </a:stretch>
        </p:blipFill>
        <p:spPr>
          <a:xfrm>
            <a:off x="1214050" y="4702430"/>
            <a:ext cx="6715899" cy="1494524"/>
          </a:xfrm>
          <a:prstGeom prst="rect">
            <a:avLst/>
          </a:prstGeom>
        </p:spPr>
      </p:pic>
    </p:spTree>
    <p:extLst>
      <p:ext uri="{BB962C8B-B14F-4D97-AF65-F5344CB8AC3E}">
        <p14:creationId xmlns:p14="http://schemas.microsoft.com/office/powerpoint/2010/main" val="371296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28</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3) Recall</a:t>
            </a:r>
            <a:endParaRPr lang="ko-KR" altLang="en-US" dirty="0"/>
          </a:p>
        </p:txBody>
      </p:sp>
      <p:sp>
        <p:nvSpPr>
          <p:cNvPr id="8" name="TextBox 7"/>
          <p:cNvSpPr txBox="1"/>
          <p:nvPr/>
        </p:nvSpPr>
        <p:spPr>
          <a:xfrm>
            <a:off x="432485" y="3945924"/>
            <a:ext cx="8217244" cy="369332"/>
          </a:xfrm>
          <a:prstGeom prst="rect">
            <a:avLst/>
          </a:prstGeom>
          <a:noFill/>
        </p:spPr>
        <p:txBody>
          <a:bodyPr wrap="square" rtlCol="0">
            <a:spAutoFit/>
          </a:bodyPr>
          <a:lstStyle/>
          <a:p>
            <a:r>
              <a:rPr lang="en-US" altLang="ko-KR" dirty="0" smtClean="0"/>
              <a:t>4) Precision</a:t>
            </a:r>
            <a:endParaRPr lang="ko-KR" altLang="en-US" dirty="0"/>
          </a:p>
        </p:txBody>
      </p:sp>
      <p:pic>
        <p:nvPicPr>
          <p:cNvPr id="7" name="그림 6"/>
          <p:cNvPicPr>
            <a:picLocks noChangeAspect="1"/>
          </p:cNvPicPr>
          <p:nvPr/>
        </p:nvPicPr>
        <p:blipFill>
          <a:blip r:embed="rId3"/>
          <a:stretch>
            <a:fillRect/>
          </a:stretch>
        </p:blipFill>
        <p:spPr>
          <a:xfrm>
            <a:off x="2012563" y="1839786"/>
            <a:ext cx="5118872" cy="1522970"/>
          </a:xfrm>
          <a:prstGeom prst="rect">
            <a:avLst/>
          </a:prstGeom>
        </p:spPr>
      </p:pic>
      <p:pic>
        <p:nvPicPr>
          <p:cNvPr id="9" name="그림 8"/>
          <p:cNvPicPr>
            <a:picLocks noChangeAspect="1"/>
          </p:cNvPicPr>
          <p:nvPr/>
        </p:nvPicPr>
        <p:blipFill>
          <a:blip r:embed="rId4"/>
          <a:stretch>
            <a:fillRect/>
          </a:stretch>
        </p:blipFill>
        <p:spPr>
          <a:xfrm>
            <a:off x="1452773" y="4315256"/>
            <a:ext cx="6176667" cy="1656063"/>
          </a:xfrm>
          <a:prstGeom prst="rect">
            <a:avLst/>
          </a:prstGeom>
        </p:spPr>
      </p:pic>
    </p:spTree>
    <p:extLst>
      <p:ext uri="{BB962C8B-B14F-4D97-AF65-F5344CB8AC3E}">
        <p14:creationId xmlns:p14="http://schemas.microsoft.com/office/powerpoint/2010/main" val="90285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29</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5) F1</a:t>
            </a:r>
            <a:endParaRPr lang="ko-KR" altLang="en-US" dirty="0"/>
          </a:p>
        </p:txBody>
      </p:sp>
      <p:pic>
        <p:nvPicPr>
          <p:cNvPr id="3" name="그림 2"/>
          <p:cNvPicPr>
            <a:picLocks noChangeAspect="1"/>
          </p:cNvPicPr>
          <p:nvPr/>
        </p:nvPicPr>
        <p:blipFill>
          <a:blip r:embed="rId3"/>
          <a:stretch>
            <a:fillRect/>
          </a:stretch>
        </p:blipFill>
        <p:spPr>
          <a:xfrm>
            <a:off x="1201565" y="2622206"/>
            <a:ext cx="6746186" cy="1850939"/>
          </a:xfrm>
          <a:prstGeom prst="rect">
            <a:avLst/>
          </a:prstGeom>
        </p:spPr>
      </p:pic>
    </p:spTree>
    <p:extLst>
      <p:ext uri="{BB962C8B-B14F-4D97-AF65-F5344CB8AC3E}">
        <p14:creationId xmlns:p14="http://schemas.microsoft.com/office/powerpoint/2010/main" val="356003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Background</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a:t>
            </a:fld>
            <a:r>
              <a:rPr lang="en-US" altLang="ko-KR" smtClean="0"/>
              <a:t>/26</a:t>
            </a:r>
            <a:endParaRPr lang="ko-KR" altLang="en-US" dirty="0"/>
          </a:p>
        </p:txBody>
      </p:sp>
    </p:spTree>
    <p:extLst>
      <p:ext uri="{BB962C8B-B14F-4D97-AF65-F5344CB8AC3E}">
        <p14:creationId xmlns:p14="http://schemas.microsoft.com/office/powerpoint/2010/main" val="118561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 &amp; Discussion</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30</a:t>
            </a:fld>
            <a:r>
              <a:rPr lang="en-US" altLang="ko-KR" smtClean="0"/>
              <a:t>/26</a:t>
            </a:r>
            <a:endParaRPr lang="ko-KR" altLang="en-US" dirty="0"/>
          </a:p>
        </p:txBody>
      </p:sp>
    </p:spTree>
    <p:extLst>
      <p:ext uri="{BB962C8B-B14F-4D97-AF65-F5344CB8AC3E}">
        <p14:creationId xmlns:p14="http://schemas.microsoft.com/office/powerpoint/2010/main" val="339854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smtClean="0"/>
              <a:t>DILI</a:t>
            </a:r>
            <a:endParaRPr lang="ko-KR" altLang="en-US" sz="65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31</a:t>
            </a:fld>
            <a:r>
              <a:rPr lang="en-US" altLang="ko-KR" smtClean="0"/>
              <a:t>/26</a:t>
            </a:r>
            <a:endParaRPr lang="ko-KR" altLang="en-US" dirty="0"/>
          </a:p>
        </p:txBody>
      </p:sp>
    </p:spTree>
    <p:extLst>
      <p:ext uri="{BB962C8B-B14F-4D97-AF65-F5344CB8AC3E}">
        <p14:creationId xmlns:p14="http://schemas.microsoft.com/office/powerpoint/2010/main" val="184853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32</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74934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33</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61967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34</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280090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35</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5846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36</a:t>
            </a:fld>
            <a:r>
              <a:rPr lang="en-US" altLang="ko-KR" smtClean="0"/>
              <a:t>/26</a:t>
            </a:r>
            <a:endParaRPr lang="ko-KR" altLang="en-US" dirty="0"/>
          </a:p>
        </p:txBody>
      </p:sp>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8" name="그림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0" name="TextBox 19"/>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21" name="TextBox 20"/>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22" name="TextBox 21"/>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207017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smtClean="0"/>
              <a:t>AMES Mutagenicity</a:t>
            </a:r>
            <a:endParaRPr lang="ko-KR" altLang="en-US" sz="65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37</a:t>
            </a:fld>
            <a:r>
              <a:rPr lang="en-US" altLang="ko-KR" smtClean="0"/>
              <a:t>/26</a:t>
            </a:r>
            <a:endParaRPr lang="ko-KR" altLang="en-US" dirty="0"/>
          </a:p>
        </p:txBody>
      </p:sp>
    </p:spTree>
    <p:extLst>
      <p:ext uri="{BB962C8B-B14F-4D97-AF65-F5344CB8AC3E}">
        <p14:creationId xmlns:p14="http://schemas.microsoft.com/office/powerpoint/2010/main" val="295740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38</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116313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39</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257618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1. Research Background</a:t>
            </a:r>
            <a:endParaRPr lang="ko-KR" altLang="en-US" sz="2800" dirty="0"/>
          </a:p>
        </p:txBody>
      </p:sp>
      <p:sp>
        <p:nvSpPr>
          <p:cNvPr id="3" name="내용 개체 틀 2"/>
          <p:cNvSpPr>
            <a:spLocks noGrp="1"/>
          </p:cNvSpPr>
          <p:nvPr>
            <p:ph idx="1"/>
          </p:nvPr>
        </p:nvSpPr>
        <p:spPr>
          <a:xfrm>
            <a:off x="0" y="1164574"/>
            <a:ext cx="9144000" cy="5693426"/>
          </a:xfrm>
        </p:spPr>
        <p:txBody>
          <a:bodyPr>
            <a:normAutofit/>
          </a:bodyPr>
          <a:lstStyle/>
          <a:p>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연구과제 보조</a:t>
            </a:r>
            <a:r>
              <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rPr>
              <a:t>: </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독성 데이터의 수집 및 </a:t>
            </a:r>
            <a:r>
              <a:rPr lang="ko-KR" altLang="en-US" sz="1800" dirty="0" err="1" smtClean="0">
                <a:latin typeface="Calibri" panose="020F0502020204030204" pitchFamily="34" charset="0"/>
                <a:ea typeface="나눔바른고딕 Light" panose="020B0603020101020101" pitchFamily="50" charset="-127"/>
                <a:cs typeface="Calibri" panose="020F0502020204030204" pitchFamily="34" charset="0"/>
              </a:rPr>
              <a:t>전처리와</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 간단한 </a:t>
            </a:r>
            <a:r>
              <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rPr>
              <a:t>ML </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모델 구축</a:t>
            </a:r>
            <a:endPar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endParaRPr>
          </a:p>
          <a:p>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해당 연구의 필요성 고찰</a:t>
            </a: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pPr marL="0" indent="0">
              <a:buNone/>
            </a:pP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pPr marL="0" indent="0">
              <a:buNone/>
            </a:pP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t>Introduction</a:t>
            </a:r>
            <a:endParaRPr lang="ko-KR" altLang="en-US" b="1" dirty="0"/>
          </a:p>
        </p:txBody>
      </p:sp>
      <p:sp>
        <p:nvSpPr>
          <p:cNvPr id="7" name="AutoShape 4" descr="Terfenadine - Wikipedia">
            <a:extLst>
              <a:ext uri="{FF2B5EF4-FFF2-40B4-BE49-F238E27FC236}">
                <a16:creationId xmlns:a16="http://schemas.microsoft.com/office/drawing/2014/main" id="{7FC38989-545F-49FC-9F5C-01C61BEC40E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슬라이드 번호 개체 틀 5"/>
          <p:cNvSpPr>
            <a:spLocks noGrp="1"/>
          </p:cNvSpPr>
          <p:nvPr>
            <p:ph type="sldNum" sz="quarter" idx="12"/>
          </p:nvPr>
        </p:nvSpPr>
        <p:spPr/>
        <p:txBody>
          <a:bodyPr/>
          <a:lstStyle/>
          <a:p>
            <a:fld id="{904D251B-C949-4215-B7F2-EBF592B9FCF5}" type="slidenum">
              <a:rPr lang="ko-KR" altLang="en-US" smtClean="0"/>
              <a:pPr/>
              <a:t>4</a:t>
            </a:fld>
            <a:r>
              <a:rPr lang="en-US" altLang="ko-KR" smtClean="0"/>
              <a:t>/26</a:t>
            </a:r>
            <a:endParaRPr lang="ko-KR" altLang="en-US" dirty="0"/>
          </a:p>
        </p:txBody>
      </p:sp>
    </p:spTree>
    <p:extLst>
      <p:ext uri="{BB962C8B-B14F-4D97-AF65-F5344CB8AC3E}">
        <p14:creationId xmlns:p14="http://schemas.microsoft.com/office/powerpoint/2010/main" val="428483559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40</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47369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41</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5198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42</a:t>
            </a:fld>
            <a:r>
              <a:rPr lang="en-US" altLang="ko-KR" smtClean="0"/>
              <a:t>/26</a:t>
            </a:r>
            <a:endParaRPr lang="ko-KR" altLang="en-US" dirty="0"/>
          </a:p>
        </p:txBody>
      </p:sp>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8" name="그림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0" name="TextBox 19"/>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21" name="TextBox 20"/>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22" name="TextBox 21"/>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92537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err="1" smtClean="0"/>
              <a:t>hERG</a:t>
            </a:r>
            <a:endParaRPr lang="ko-KR" altLang="en-US" sz="65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43</a:t>
            </a:fld>
            <a:r>
              <a:rPr lang="en-US" altLang="ko-KR" smtClean="0"/>
              <a:t>/26</a:t>
            </a:r>
            <a:endParaRPr lang="ko-KR" altLang="en-US" dirty="0"/>
          </a:p>
        </p:txBody>
      </p:sp>
    </p:spTree>
    <p:extLst>
      <p:ext uri="{BB962C8B-B14F-4D97-AF65-F5344CB8AC3E}">
        <p14:creationId xmlns:p14="http://schemas.microsoft.com/office/powerpoint/2010/main" val="407949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44</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276380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45</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67599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46</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72893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47</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169935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0278" y="3594432"/>
            <a:ext cx="9123444"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smtClean="0"/>
              <a:t>Acute Oral Toxicity (Rat)</a:t>
            </a:r>
          </a:p>
          <a:p>
            <a:pPr algn="ctr"/>
            <a:r>
              <a:rPr lang="en-US" altLang="ko-KR" sz="4000" dirty="0" err="1" smtClean="0"/>
              <a:t>EPA_category</a:t>
            </a:r>
            <a:r>
              <a:rPr lang="en-US" altLang="ko-KR" sz="4000" dirty="0" smtClean="0"/>
              <a:t> (4 classes)</a:t>
            </a:r>
            <a:endParaRPr lang="ko-KR" altLang="en-US" sz="40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48</a:t>
            </a:fld>
            <a:r>
              <a:rPr lang="en-US" altLang="ko-KR" smtClean="0"/>
              <a:t>/26</a:t>
            </a:r>
            <a:endParaRPr lang="ko-KR" altLang="en-US" dirty="0"/>
          </a:p>
        </p:txBody>
      </p:sp>
    </p:spTree>
    <p:extLst>
      <p:ext uri="{BB962C8B-B14F-4D97-AF65-F5344CB8AC3E}">
        <p14:creationId xmlns:p14="http://schemas.microsoft.com/office/powerpoint/2010/main" val="47952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49</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72533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3650564"/>
            <a:ext cx="9075420" cy="3049168"/>
          </a:xfrm>
        </p:spPr>
        <p:txBody>
          <a:bodyPr>
            <a:normAutofit/>
          </a:bodyPr>
          <a:lstStyle/>
          <a:p>
            <a:r>
              <a:rPr lang="ko-KR" altLang="en-US" sz="2000" dirty="0" smtClean="0">
                <a:ea typeface="나눔바른고딕" panose="020B0603020101020101" pitchFamily="50" charset="-127"/>
                <a:cs typeface="Calibri" panose="020F0502020204030204" pitchFamily="34" charset="0"/>
              </a:rPr>
              <a:t>약물 독성에 의한 신체 손상은 신체에 영구적인 타격을 입힐 수 있으며</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신약의 임상시험 시 주된 실패의 원인이 된다</a:t>
            </a:r>
            <a:r>
              <a:rPr lang="en-US" altLang="ko-KR" sz="2000" dirty="0" smtClean="0">
                <a:ea typeface="나눔바른고딕" panose="020B0603020101020101" pitchFamily="50" charset="-127"/>
                <a:cs typeface="Calibri" panose="020F0502020204030204" pitchFamily="34" charset="0"/>
              </a:rPr>
              <a:t>.</a:t>
            </a:r>
            <a:endParaRPr lang="en-US" altLang="ko-KR" sz="2000" b="0" dirty="0" smtClean="0">
              <a:ea typeface="나눔바른고딕" panose="020B0603020101020101" pitchFamily="50" charset="-127"/>
              <a:cs typeface="Calibri" panose="020F0502020204030204" pitchFamily="34" charset="0"/>
            </a:endParaRPr>
          </a:p>
          <a:p>
            <a:r>
              <a:rPr lang="en-US" altLang="ko-KR" sz="2000" b="0" dirty="0" smtClean="0">
                <a:ea typeface="나눔바른고딕" panose="020B0603020101020101" pitchFamily="50" charset="-127"/>
                <a:cs typeface="Calibri" panose="020F0502020204030204" pitchFamily="34" charset="0"/>
              </a:rPr>
              <a:t>4</a:t>
            </a:r>
            <a:r>
              <a:rPr lang="ko-KR" altLang="en-US" sz="2000" b="0" dirty="0" smtClean="0">
                <a:ea typeface="나눔바른고딕" panose="020B0603020101020101" pitchFamily="50" charset="-127"/>
                <a:cs typeface="Calibri" panose="020F0502020204030204" pitchFamily="34" charset="0"/>
              </a:rPr>
              <a:t>종의 </a:t>
            </a:r>
            <a:r>
              <a:rPr lang="en-US" altLang="ko-KR" sz="2000" b="0" dirty="0" smtClean="0">
                <a:ea typeface="나눔바른고딕" panose="020B0603020101020101" pitchFamily="50" charset="-127"/>
                <a:cs typeface="Calibri" panose="020F0502020204030204" pitchFamily="34" charset="0"/>
              </a:rPr>
              <a:t>Supervised Classifier</a:t>
            </a:r>
            <a:r>
              <a:rPr lang="ko-KR" altLang="en-US" sz="2000" b="0" dirty="0" smtClean="0">
                <a:ea typeface="나눔바른고딕" panose="020B0603020101020101" pitchFamily="50" charset="-127"/>
                <a:cs typeface="Calibri" panose="020F0502020204030204" pitchFamily="34" charset="0"/>
              </a:rPr>
              <a:t>를 사용</a:t>
            </a:r>
            <a:endParaRPr lang="en-US" altLang="ko-KR" sz="2000" b="0" dirty="0" smtClean="0">
              <a:ea typeface="나눔바른고딕" panose="020B0603020101020101" pitchFamily="50" charset="-127"/>
              <a:cs typeface="Calibri" panose="020F0502020204030204" pitchFamily="34" charset="0"/>
            </a:endParaRPr>
          </a:p>
          <a:p>
            <a:pPr lvl="1"/>
            <a:r>
              <a:rPr lang="en-US" altLang="ko-KR" sz="1600" b="0" dirty="0" err="1" smtClean="0">
                <a:ea typeface="나눔바른고딕" panose="020B0603020101020101" pitchFamily="50" charset="-127"/>
                <a:cs typeface="Calibri" panose="020F0502020204030204" pitchFamily="34" charset="0"/>
              </a:rPr>
              <a:t>RandomForest</a:t>
            </a:r>
            <a:r>
              <a:rPr lang="en-US" altLang="ko-KR" sz="1600" b="0" dirty="0" smtClean="0">
                <a:ea typeface="나눔바른고딕" panose="020B0603020101020101" pitchFamily="50" charset="-127"/>
                <a:cs typeface="Calibri" panose="020F0502020204030204" pitchFamily="34" charset="0"/>
              </a:rPr>
              <a:t>, SVM, k-NN, Naïve Bayes</a:t>
            </a:r>
          </a:p>
          <a:p>
            <a:r>
              <a:rPr lang="en-US" altLang="ko-KR" sz="2000" b="0" dirty="0" smtClean="0">
                <a:ea typeface="나눔바른고딕" panose="020B0603020101020101" pitchFamily="50" charset="-127"/>
                <a:cs typeface="Calibri" panose="020F0502020204030204" pitchFamily="34" charset="0"/>
              </a:rPr>
              <a:t>4</a:t>
            </a:r>
            <a:r>
              <a:rPr lang="ko-KR" altLang="en-US" sz="2000" b="0" dirty="0" smtClean="0">
                <a:ea typeface="나눔바른고딕" panose="020B0603020101020101" pitchFamily="50" charset="-127"/>
                <a:cs typeface="Calibri" panose="020F0502020204030204" pitchFamily="34" charset="0"/>
              </a:rPr>
              <a:t>종의 </a:t>
            </a:r>
            <a:r>
              <a:rPr lang="en-US" altLang="ko-KR" sz="2000" dirty="0" smtClean="0">
                <a:ea typeface="나눔바른고딕" panose="020B0603020101020101" pitchFamily="50" charset="-127"/>
                <a:cs typeface="Calibri" panose="020F0502020204030204" pitchFamily="34" charset="0"/>
              </a:rPr>
              <a:t>Classification Evaluation Metric</a:t>
            </a:r>
            <a:r>
              <a:rPr lang="ko-KR" altLang="en-US" sz="2000" dirty="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사용</a:t>
            </a:r>
            <a:endParaRPr lang="en-US" altLang="ko-KR" sz="20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Balanced Accuracy, Sensitivity, Specificity, ROC/AUC</a:t>
            </a:r>
          </a:p>
          <a:p>
            <a:r>
              <a:rPr lang="en-US" altLang="ko-KR" sz="2000" b="0" dirty="0" smtClean="0">
                <a:ea typeface="나눔바른고딕" panose="020B0603020101020101" pitchFamily="50" charset="-127"/>
                <a:cs typeface="Calibri" panose="020F0502020204030204" pitchFamily="34" charset="0"/>
              </a:rPr>
              <a:t>Cross Validation</a:t>
            </a:r>
            <a:r>
              <a:rPr lang="ko-KR" altLang="en-US" sz="2000" b="0" dirty="0" smtClean="0">
                <a:ea typeface="나눔바른고딕" panose="020B0603020101020101" pitchFamily="50" charset="-127"/>
                <a:cs typeface="Calibri" panose="020F0502020204030204" pitchFamily="34" charset="0"/>
              </a:rPr>
              <a:t>은 사용되지 않음</a:t>
            </a:r>
            <a:endParaRPr lang="en-US" altLang="ko-KR" sz="2000" b="0" dirty="0" smtClean="0">
              <a:ea typeface="나눔바른고딕" panose="020B0603020101020101" pitchFamily="50" charset="-127"/>
              <a:cs typeface="Calibri" panose="020F0502020204030204" pitchFamily="34" charset="0"/>
            </a:endParaRPr>
          </a:p>
          <a:p>
            <a:r>
              <a:rPr lang="ko-KR" altLang="en-US" sz="2000" dirty="0" smtClean="0">
                <a:ea typeface="나눔바른고딕" panose="020B0603020101020101" pitchFamily="50" charset="-127"/>
                <a:cs typeface="Calibri" panose="020F0502020204030204" pitchFamily="34" charset="0"/>
              </a:rPr>
              <a:t>평균 </a:t>
            </a:r>
            <a:r>
              <a:rPr lang="en-US" altLang="ko-KR" sz="2000" dirty="0" smtClean="0">
                <a:ea typeface="나눔바른고딕" panose="020B0603020101020101" pitchFamily="50" charset="-127"/>
                <a:cs typeface="Calibri" panose="020F0502020204030204" pitchFamily="34" charset="0"/>
              </a:rPr>
              <a:t>Balanced Accuracy</a:t>
            </a:r>
            <a:r>
              <a:rPr lang="ko-KR" altLang="en-US" sz="2000" dirty="0" smtClean="0">
                <a:ea typeface="나눔바른고딕" panose="020B0603020101020101" pitchFamily="50" charset="-127"/>
                <a:cs typeface="Calibri" panose="020F0502020204030204" pitchFamily="34" charset="0"/>
              </a:rPr>
              <a:t>는 </a:t>
            </a:r>
            <a:r>
              <a:rPr lang="en-US" altLang="ko-KR" sz="2000" dirty="0" smtClean="0">
                <a:ea typeface="나눔바른고딕" panose="020B0603020101020101" pitchFamily="50" charset="-127"/>
                <a:cs typeface="Calibri" panose="020F0502020204030204" pitchFamily="34" charset="0"/>
              </a:rPr>
              <a:t>80.7%</a:t>
            </a:r>
            <a:endParaRPr lang="en-US" altLang="ko-KR" sz="2000" b="0" dirty="0" smtClean="0">
              <a:ea typeface="나눔바른고딕" panose="020B0603020101020101" pitchFamily="50" charset="-127"/>
              <a:cs typeface="Calibri" panose="020F0502020204030204" pitchFamily="34" charset="0"/>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5</a:t>
            </a:fld>
            <a:r>
              <a:rPr lang="en-US" altLang="ko-KR" smtClean="0"/>
              <a:t>/26</a:t>
            </a:r>
            <a:endParaRPr lang="ko-KR" altLang="en-US" dirty="0"/>
          </a:p>
        </p:txBody>
      </p:sp>
      <p:pic>
        <p:nvPicPr>
          <p:cNvPr id="5" name="그림 4"/>
          <p:cNvPicPr>
            <a:picLocks noChangeAspect="1"/>
          </p:cNvPicPr>
          <p:nvPr/>
        </p:nvPicPr>
        <p:blipFill>
          <a:blip r:embed="rId3"/>
          <a:stretch>
            <a:fillRect/>
          </a:stretch>
        </p:blipFill>
        <p:spPr>
          <a:xfrm>
            <a:off x="0" y="1200150"/>
            <a:ext cx="5405672" cy="2376272"/>
          </a:xfrm>
          <a:prstGeom prst="rect">
            <a:avLst/>
          </a:prstGeom>
        </p:spPr>
      </p:pic>
      <p:pic>
        <p:nvPicPr>
          <p:cNvPr id="6" name="그림 5"/>
          <p:cNvPicPr>
            <a:picLocks noChangeAspect="1"/>
          </p:cNvPicPr>
          <p:nvPr/>
        </p:nvPicPr>
        <p:blipFill>
          <a:blip r:embed="rId4"/>
          <a:stretch>
            <a:fillRect/>
          </a:stretch>
        </p:blipFill>
        <p:spPr>
          <a:xfrm>
            <a:off x="5908832" y="1114080"/>
            <a:ext cx="2436136" cy="2503155"/>
          </a:xfrm>
          <a:prstGeom prst="rect">
            <a:avLst/>
          </a:prstGeom>
        </p:spPr>
      </p:pic>
    </p:spTree>
    <p:extLst>
      <p:ext uri="{BB962C8B-B14F-4D97-AF65-F5344CB8AC3E}">
        <p14:creationId xmlns:p14="http://schemas.microsoft.com/office/powerpoint/2010/main" val="316730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50</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14277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51</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01341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52</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91337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a:t>Acute Oral Toxicity (Rat)</a:t>
            </a:r>
          </a:p>
          <a:p>
            <a:pPr algn="ctr"/>
            <a:r>
              <a:rPr lang="en-US" altLang="ko-KR" sz="4000" dirty="0" err="1" smtClean="0"/>
              <a:t>GHS_category</a:t>
            </a:r>
            <a:r>
              <a:rPr lang="en-US" altLang="ko-KR" sz="4000" dirty="0" smtClean="0"/>
              <a:t> (5 classes)</a:t>
            </a:r>
            <a:endParaRPr lang="ko-KR" altLang="en-US" sz="40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53</a:t>
            </a:fld>
            <a:r>
              <a:rPr lang="en-US" altLang="ko-KR" smtClean="0"/>
              <a:t>/26</a:t>
            </a:r>
            <a:endParaRPr lang="ko-KR" altLang="en-US" dirty="0"/>
          </a:p>
        </p:txBody>
      </p:sp>
    </p:spTree>
    <p:extLst>
      <p:ext uri="{BB962C8B-B14F-4D97-AF65-F5344CB8AC3E}">
        <p14:creationId xmlns:p14="http://schemas.microsoft.com/office/powerpoint/2010/main" val="227844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54</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91273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55</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10947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56</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426093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57</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134043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4800" dirty="0"/>
              <a:t>[Regression</a:t>
            </a:r>
            <a:r>
              <a:rPr lang="en-US" altLang="ko-KR" sz="4800" dirty="0" smtClean="0"/>
              <a:t>]</a:t>
            </a:r>
            <a:endParaRPr lang="en-US" altLang="ko-KR" sz="4800" i="1" dirty="0" smtClean="0"/>
          </a:p>
          <a:p>
            <a:pPr algn="ctr"/>
            <a:r>
              <a:rPr lang="en-US" altLang="ko-KR" sz="6500" i="1" dirty="0" smtClean="0"/>
              <a:t>Acute </a:t>
            </a:r>
            <a:r>
              <a:rPr lang="en-US" altLang="ko-KR" sz="6500" i="1" dirty="0"/>
              <a:t>Oral Toxicity (Rat)</a:t>
            </a:r>
          </a:p>
          <a:p>
            <a:pPr algn="ctr"/>
            <a:r>
              <a:rPr lang="en-US" altLang="ko-KR" sz="4000" dirty="0" smtClean="0"/>
              <a:t>LD50</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58</a:t>
            </a:fld>
            <a:r>
              <a:rPr lang="en-US" altLang="ko-KR" smtClean="0"/>
              <a:t>/26</a:t>
            </a:r>
            <a:endParaRPr lang="ko-KR" altLang="en-US" dirty="0"/>
          </a:p>
        </p:txBody>
      </p:sp>
    </p:spTree>
    <p:extLst>
      <p:ext uri="{BB962C8B-B14F-4D97-AF65-F5344CB8AC3E}">
        <p14:creationId xmlns:p14="http://schemas.microsoft.com/office/powerpoint/2010/main" val="8317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59</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1033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4115722"/>
            <a:ext cx="9075420" cy="2584009"/>
          </a:xfrm>
        </p:spPr>
        <p:txBody>
          <a:bodyPr>
            <a:normAutofit/>
          </a:bodyPr>
          <a:lstStyle/>
          <a:p>
            <a:r>
              <a:rPr lang="ko-KR" altLang="en-US" sz="2000" b="0" dirty="0" smtClean="0">
                <a:ea typeface="나눔바른고딕" panose="020B0603020101020101" pitchFamily="50" charset="-127"/>
                <a:cs typeface="Calibri" panose="020F0502020204030204" pitchFamily="34" charset="0"/>
              </a:rPr>
              <a:t>가장 성능이 좋았던 것은 </a:t>
            </a:r>
            <a:r>
              <a:rPr lang="en-US" altLang="ko-KR" sz="2000" b="0" dirty="0" err="1" smtClean="0">
                <a:ea typeface="나눔바른고딕" panose="020B0603020101020101" pitchFamily="50" charset="-127"/>
                <a:cs typeface="Calibri" panose="020F0502020204030204" pitchFamily="34" charset="0"/>
              </a:rPr>
              <a:t>RandomForest</a:t>
            </a:r>
            <a:r>
              <a:rPr lang="en-US" altLang="ko-KR" sz="2000" b="0" dirty="0" smtClean="0">
                <a:ea typeface="나눔바른고딕" panose="020B0603020101020101" pitchFamily="50" charset="-127"/>
                <a:cs typeface="Calibri" panose="020F0502020204030204" pitchFamily="34" charset="0"/>
              </a:rPr>
              <a:t> Classifier</a:t>
            </a:r>
          </a:p>
          <a:p>
            <a:pPr lvl="1"/>
            <a:r>
              <a:rPr lang="en-US" altLang="ko-KR" sz="1600" b="0" dirty="0" smtClean="0">
                <a:ea typeface="나눔바른고딕" panose="020B0603020101020101" pitchFamily="50" charset="-127"/>
                <a:cs typeface="Calibri" panose="020F0502020204030204" pitchFamily="34" charset="0"/>
              </a:rPr>
              <a:t>Number of Trees: 250</a:t>
            </a:r>
          </a:p>
          <a:p>
            <a:r>
              <a:rPr lang="ko-KR" altLang="en-US" sz="2000" dirty="0" smtClean="0">
                <a:ea typeface="나눔바른고딕" panose="020B0603020101020101" pitchFamily="50" charset="-127"/>
                <a:cs typeface="Calibri" panose="020F0502020204030204" pitchFamily="34" charset="0"/>
              </a:rPr>
              <a:t>그 다음으로 </a:t>
            </a:r>
            <a:r>
              <a:rPr lang="en-US" altLang="ko-KR" sz="2000" dirty="0" smtClean="0">
                <a:ea typeface="나눔바른고딕" panose="020B0603020101020101" pitchFamily="50" charset="-127"/>
                <a:cs typeface="Calibri" panose="020F0502020204030204" pitchFamily="34" charset="0"/>
              </a:rPr>
              <a:t>SVM, k-NN, Naïve Bayes </a:t>
            </a:r>
            <a:r>
              <a:rPr lang="ko-KR" altLang="en-US" sz="2000" dirty="0" smtClean="0">
                <a:ea typeface="나눔바른고딕" panose="020B0603020101020101" pitchFamily="50" charset="-127"/>
                <a:cs typeface="Calibri" panose="020F0502020204030204" pitchFamily="34" charset="0"/>
              </a:rPr>
              <a:t>순</a:t>
            </a:r>
            <a:endParaRPr lang="en-US" altLang="ko-KR" sz="2000" dirty="0" smtClean="0">
              <a:ea typeface="나눔바른고딕" panose="020B0603020101020101" pitchFamily="50" charset="-127"/>
              <a:cs typeface="Calibri" panose="020F0502020204030204" pitchFamily="34" charset="0"/>
            </a:endParaRPr>
          </a:p>
          <a:p>
            <a:pPr lvl="1"/>
            <a:r>
              <a:rPr lang="en-US" altLang="ko-KR" sz="1600" b="0" dirty="0" smtClean="0">
                <a:ea typeface="나눔바른고딕" panose="020B0603020101020101" pitchFamily="50" charset="-127"/>
                <a:cs typeface="Calibri" panose="020F0502020204030204" pitchFamily="34" charset="0"/>
              </a:rPr>
              <a:t>SVM: C(10^2), Gamma(10^2)</a:t>
            </a:r>
          </a:p>
          <a:p>
            <a:pPr lvl="1"/>
            <a:r>
              <a:rPr lang="en-US" altLang="ko-KR" sz="1600" dirty="0" smtClean="0">
                <a:ea typeface="나눔바른고딕" panose="020B0603020101020101" pitchFamily="50" charset="-127"/>
                <a:cs typeface="Calibri" panose="020F0502020204030204" pitchFamily="34" charset="0"/>
              </a:rPr>
              <a:t>K-NN: k(3)</a:t>
            </a: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6</a:t>
            </a:fld>
            <a:r>
              <a:rPr lang="en-US" altLang="ko-KR" smtClean="0"/>
              <a:t>/26</a:t>
            </a:r>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1932112897"/>
              </p:ext>
            </p:extLst>
          </p:nvPr>
        </p:nvGraphicFramePr>
        <p:xfrm>
          <a:off x="460597" y="1746308"/>
          <a:ext cx="8291385" cy="1554480"/>
        </p:xfrm>
        <a:graphic>
          <a:graphicData uri="http://schemas.openxmlformats.org/drawingml/2006/table">
            <a:tbl>
              <a:tblPr firstRow="1" bandRow="1">
                <a:tableStyleId>{5C22544A-7EE6-4342-B048-85BDC9FD1C3A}</a:tableStyleId>
              </a:tblPr>
              <a:tblGrid>
                <a:gridCol w="3385753">
                  <a:extLst>
                    <a:ext uri="{9D8B030D-6E8A-4147-A177-3AD203B41FA5}">
                      <a16:colId xmlns:a16="http://schemas.microsoft.com/office/drawing/2014/main" val="2097544435"/>
                    </a:ext>
                  </a:extLst>
                </a:gridCol>
                <a:gridCol w="1272746">
                  <a:extLst>
                    <a:ext uri="{9D8B030D-6E8A-4147-A177-3AD203B41FA5}">
                      <a16:colId xmlns:a16="http://schemas.microsoft.com/office/drawing/2014/main" val="4034919504"/>
                    </a:ext>
                  </a:extLst>
                </a:gridCol>
                <a:gridCol w="1136822">
                  <a:extLst>
                    <a:ext uri="{9D8B030D-6E8A-4147-A177-3AD203B41FA5}">
                      <a16:colId xmlns:a16="http://schemas.microsoft.com/office/drawing/2014/main" val="2980692779"/>
                    </a:ext>
                  </a:extLst>
                </a:gridCol>
                <a:gridCol w="1235675">
                  <a:extLst>
                    <a:ext uri="{9D8B030D-6E8A-4147-A177-3AD203B41FA5}">
                      <a16:colId xmlns:a16="http://schemas.microsoft.com/office/drawing/2014/main" val="2143527767"/>
                    </a:ext>
                  </a:extLst>
                </a:gridCol>
                <a:gridCol w="1260389">
                  <a:extLst>
                    <a:ext uri="{9D8B030D-6E8A-4147-A177-3AD203B41FA5}">
                      <a16:colId xmlns:a16="http://schemas.microsoft.com/office/drawing/2014/main" val="3577415326"/>
                    </a:ext>
                  </a:extLst>
                </a:gridCol>
              </a:tblGrid>
              <a:tr h="370840">
                <a:tc>
                  <a:txBody>
                    <a:bodyPr/>
                    <a:lstStyle/>
                    <a:p>
                      <a:endParaRPr lang="ko-KR" altLang="en-US" dirty="0"/>
                    </a:p>
                  </a:txBody>
                  <a:tcPr marL="57150" marR="57150" marT="57150" marB="57150"/>
                </a:tc>
                <a:tc>
                  <a:txBody>
                    <a:bodyPr/>
                    <a:lstStyle/>
                    <a:p>
                      <a:pPr algn="ctr" fontAlgn="t"/>
                      <a:r>
                        <a:rPr lang="en-US" dirty="0" smtClean="0">
                          <a:effectLst/>
                        </a:rPr>
                        <a:t>NB</a:t>
                      </a:r>
                      <a:endParaRPr lang="en-US" dirty="0">
                        <a:effectLst/>
                      </a:endParaRPr>
                    </a:p>
                  </a:txBody>
                  <a:tcPr marL="57150" marR="57150" marT="57150" marB="57150"/>
                </a:tc>
                <a:tc>
                  <a:txBody>
                    <a:bodyPr/>
                    <a:lstStyle/>
                    <a:p>
                      <a:pPr algn="ctr" fontAlgn="t"/>
                      <a:r>
                        <a:rPr lang="en-US" b="1" i="1" dirty="0">
                          <a:effectLst/>
                        </a:rPr>
                        <a:t>k</a:t>
                      </a:r>
                      <a:r>
                        <a:rPr lang="en-US" dirty="0">
                          <a:effectLst/>
                        </a:rPr>
                        <a:t>-NN</a:t>
                      </a:r>
                    </a:p>
                  </a:txBody>
                  <a:tcPr marL="57150" marR="57150" marT="57150" marB="57150"/>
                </a:tc>
                <a:tc>
                  <a:txBody>
                    <a:bodyPr/>
                    <a:lstStyle/>
                    <a:p>
                      <a:pPr algn="ctr" fontAlgn="t"/>
                      <a:r>
                        <a:rPr lang="en-US" dirty="0">
                          <a:effectLst/>
                        </a:rPr>
                        <a:t>SVM</a:t>
                      </a:r>
                    </a:p>
                  </a:txBody>
                  <a:tcPr marL="57150" marR="57150" marT="57150" marB="57150"/>
                </a:tc>
                <a:tc>
                  <a:txBody>
                    <a:bodyPr/>
                    <a:lstStyle/>
                    <a:p>
                      <a:pPr algn="ctr" fontAlgn="t"/>
                      <a:r>
                        <a:rPr lang="en-US" dirty="0">
                          <a:effectLst/>
                        </a:rPr>
                        <a:t>RF</a:t>
                      </a:r>
                    </a:p>
                  </a:txBody>
                  <a:tcPr marL="57150" marR="57150" marT="57150" marB="57150"/>
                </a:tc>
                <a:extLst>
                  <a:ext uri="{0D108BD9-81ED-4DB2-BD59-A6C34878D82A}">
                    <a16:rowId xmlns:a16="http://schemas.microsoft.com/office/drawing/2014/main" val="439725078"/>
                  </a:ext>
                </a:extLst>
              </a:tr>
              <a:tr h="370840">
                <a:tc>
                  <a:txBody>
                    <a:bodyPr/>
                    <a:lstStyle/>
                    <a:p>
                      <a:pPr algn="l" fontAlgn="t"/>
                      <a:r>
                        <a:rPr lang="en-US" b="1">
                          <a:effectLst/>
                        </a:rPr>
                        <a:t>Balanced accuracy (%)</a:t>
                      </a:r>
                      <a:endParaRPr lang="en-US">
                        <a:effectLst/>
                      </a:endParaRPr>
                    </a:p>
                  </a:txBody>
                  <a:tcPr marL="57150" marR="57150" marT="57150" marB="57150"/>
                </a:tc>
                <a:tc>
                  <a:txBody>
                    <a:bodyPr/>
                    <a:lstStyle/>
                    <a:p>
                      <a:pPr algn="ctr" fontAlgn="t"/>
                      <a:r>
                        <a:rPr lang="en-US" altLang="ko-KR">
                          <a:effectLst/>
                        </a:rPr>
                        <a:t>70.2</a:t>
                      </a:r>
                    </a:p>
                  </a:txBody>
                  <a:tcPr marL="57150" marR="57150" marT="57150" marB="57150"/>
                </a:tc>
                <a:tc>
                  <a:txBody>
                    <a:bodyPr/>
                    <a:lstStyle/>
                    <a:p>
                      <a:pPr algn="ctr" fontAlgn="t"/>
                      <a:r>
                        <a:rPr lang="en-US" altLang="ko-KR" dirty="0">
                          <a:effectLst/>
                        </a:rPr>
                        <a:t>74.1</a:t>
                      </a:r>
                    </a:p>
                  </a:txBody>
                  <a:tcPr marL="57150" marR="57150" marT="57150" marB="57150"/>
                </a:tc>
                <a:tc>
                  <a:txBody>
                    <a:bodyPr/>
                    <a:lstStyle/>
                    <a:p>
                      <a:pPr algn="ctr" fontAlgn="t"/>
                      <a:r>
                        <a:rPr lang="en-US" altLang="ko-KR" dirty="0">
                          <a:effectLst/>
                        </a:rPr>
                        <a:t>81.6</a:t>
                      </a:r>
                    </a:p>
                  </a:txBody>
                  <a:tcPr marL="57150" marR="57150" marT="57150" marB="57150"/>
                </a:tc>
                <a:tc>
                  <a:txBody>
                    <a:bodyPr/>
                    <a:lstStyle/>
                    <a:p>
                      <a:pPr algn="ctr" fontAlgn="t"/>
                      <a:r>
                        <a:rPr lang="en-US" altLang="ko-KR" b="1">
                          <a:effectLst/>
                        </a:rPr>
                        <a:t>87.8</a:t>
                      </a:r>
                      <a:endParaRPr lang="ko-KR" altLang="en-US">
                        <a:effectLst/>
                      </a:endParaRPr>
                    </a:p>
                  </a:txBody>
                  <a:tcPr marL="57150" marR="57150" marT="57150" marB="57150"/>
                </a:tc>
                <a:extLst>
                  <a:ext uri="{0D108BD9-81ED-4DB2-BD59-A6C34878D82A}">
                    <a16:rowId xmlns:a16="http://schemas.microsoft.com/office/drawing/2014/main" val="154273289"/>
                  </a:ext>
                </a:extLst>
              </a:tr>
              <a:tr h="370840">
                <a:tc>
                  <a:txBody>
                    <a:bodyPr/>
                    <a:lstStyle/>
                    <a:p>
                      <a:pPr algn="l" fontAlgn="t"/>
                      <a:r>
                        <a:rPr lang="en-US" b="1">
                          <a:effectLst/>
                        </a:rPr>
                        <a:t>Sensitivity (%)</a:t>
                      </a:r>
                      <a:endParaRPr lang="en-US">
                        <a:effectLst/>
                      </a:endParaRPr>
                    </a:p>
                  </a:txBody>
                  <a:tcPr marL="57150" marR="57150" marT="57150" marB="57150"/>
                </a:tc>
                <a:tc>
                  <a:txBody>
                    <a:bodyPr/>
                    <a:lstStyle/>
                    <a:p>
                      <a:pPr algn="ctr" fontAlgn="t"/>
                      <a:r>
                        <a:rPr lang="en-US" altLang="ko-KR">
                          <a:effectLst/>
                        </a:rPr>
                        <a:t>62.0</a:t>
                      </a:r>
                    </a:p>
                  </a:txBody>
                  <a:tcPr marL="57150" marR="57150" marT="57150" marB="57150"/>
                </a:tc>
                <a:tc>
                  <a:txBody>
                    <a:bodyPr/>
                    <a:lstStyle/>
                    <a:p>
                      <a:pPr algn="ctr" fontAlgn="t"/>
                      <a:r>
                        <a:rPr lang="en-US" altLang="ko-KR">
                          <a:effectLst/>
                        </a:rPr>
                        <a:t>74.0</a:t>
                      </a:r>
                    </a:p>
                  </a:txBody>
                  <a:tcPr marL="57150" marR="57150" marT="57150" marB="57150"/>
                </a:tc>
                <a:tc>
                  <a:txBody>
                    <a:bodyPr/>
                    <a:lstStyle/>
                    <a:p>
                      <a:pPr algn="ctr" fontAlgn="t"/>
                      <a:r>
                        <a:rPr lang="en-US" altLang="ko-KR" dirty="0">
                          <a:effectLst/>
                        </a:rPr>
                        <a:t>78.7</a:t>
                      </a:r>
                    </a:p>
                  </a:txBody>
                  <a:tcPr marL="57150" marR="57150" marT="57150" marB="57150"/>
                </a:tc>
                <a:tc>
                  <a:txBody>
                    <a:bodyPr/>
                    <a:lstStyle/>
                    <a:p>
                      <a:pPr algn="ctr" fontAlgn="t"/>
                      <a:r>
                        <a:rPr lang="en-US" altLang="ko-KR" b="1" dirty="0">
                          <a:effectLst/>
                        </a:rPr>
                        <a:t>89.4</a:t>
                      </a:r>
                      <a:endParaRPr lang="ko-KR" altLang="en-US" dirty="0">
                        <a:effectLst/>
                      </a:endParaRPr>
                    </a:p>
                  </a:txBody>
                  <a:tcPr marL="57150" marR="57150" marT="57150" marB="57150"/>
                </a:tc>
                <a:extLst>
                  <a:ext uri="{0D108BD9-81ED-4DB2-BD59-A6C34878D82A}">
                    <a16:rowId xmlns:a16="http://schemas.microsoft.com/office/drawing/2014/main" val="487528156"/>
                  </a:ext>
                </a:extLst>
              </a:tr>
              <a:tr h="370840">
                <a:tc>
                  <a:txBody>
                    <a:bodyPr/>
                    <a:lstStyle/>
                    <a:p>
                      <a:pPr algn="l" fontAlgn="t"/>
                      <a:r>
                        <a:rPr lang="en-US" b="1">
                          <a:effectLst/>
                        </a:rPr>
                        <a:t>Specificity (%)</a:t>
                      </a:r>
                      <a:endParaRPr lang="en-US">
                        <a:effectLst/>
                      </a:endParaRPr>
                    </a:p>
                  </a:txBody>
                  <a:tcPr marL="57150" marR="57150" marT="57150" marB="57150"/>
                </a:tc>
                <a:tc>
                  <a:txBody>
                    <a:bodyPr/>
                    <a:lstStyle/>
                    <a:p>
                      <a:pPr algn="ctr" fontAlgn="t"/>
                      <a:r>
                        <a:rPr lang="en-US" altLang="ko-KR">
                          <a:effectLst/>
                        </a:rPr>
                        <a:t>78.4</a:t>
                      </a:r>
                    </a:p>
                  </a:txBody>
                  <a:tcPr marL="57150" marR="57150" marT="57150" marB="57150"/>
                </a:tc>
                <a:tc>
                  <a:txBody>
                    <a:bodyPr/>
                    <a:lstStyle/>
                    <a:p>
                      <a:pPr algn="ctr" fontAlgn="t"/>
                      <a:r>
                        <a:rPr lang="en-US" altLang="ko-KR">
                          <a:effectLst/>
                        </a:rPr>
                        <a:t>74.2</a:t>
                      </a:r>
                    </a:p>
                  </a:txBody>
                  <a:tcPr marL="57150" marR="57150" marT="57150" marB="57150"/>
                </a:tc>
                <a:tc>
                  <a:txBody>
                    <a:bodyPr/>
                    <a:lstStyle/>
                    <a:p>
                      <a:pPr algn="ctr" fontAlgn="t"/>
                      <a:r>
                        <a:rPr lang="en-US" altLang="ko-KR">
                          <a:effectLst/>
                        </a:rPr>
                        <a:t>84.2</a:t>
                      </a:r>
                    </a:p>
                  </a:txBody>
                  <a:tcPr marL="57150" marR="57150" marT="57150" marB="57150"/>
                </a:tc>
                <a:tc>
                  <a:txBody>
                    <a:bodyPr/>
                    <a:lstStyle/>
                    <a:p>
                      <a:pPr algn="ctr" fontAlgn="t"/>
                      <a:r>
                        <a:rPr lang="en-US" altLang="ko-KR" b="1" dirty="0">
                          <a:effectLst/>
                        </a:rPr>
                        <a:t>85.9</a:t>
                      </a:r>
                      <a:endParaRPr lang="ko-KR" altLang="en-US" dirty="0">
                        <a:effectLst/>
                      </a:endParaRPr>
                    </a:p>
                  </a:txBody>
                  <a:tcPr marL="57150" marR="57150" marT="57150" marB="57150"/>
                </a:tc>
                <a:extLst>
                  <a:ext uri="{0D108BD9-81ED-4DB2-BD59-A6C34878D82A}">
                    <a16:rowId xmlns:a16="http://schemas.microsoft.com/office/drawing/2014/main" val="1040620390"/>
                  </a:ext>
                </a:extLst>
              </a:tr>
            </a:tbl>
          </a:graphicData>
        </a:graphic>
      </p:graphicFrame>
    </p:spTree>
    <p:extLst>
      <p:ext uri="{BB962C8B-B14F-4D97-AF65-F5344CB8AC3E}">
        <p14:creationId xmlns:p14="http://schemas.microsoft.com/office/powerpoint/2010/main" val="330891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60</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150336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61</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421910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62</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428273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Attention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9144000" cy="5324535"/>
          </a:xfrm>
          <a:prstGeom prst="rect">
            <a:avLst/>
          </a:prstGeom>
          <a:noFill/>
        </p:spPr>
        <p:txBody>
          <a:bodyPr wrap="square" rtlCol="0">
            <a:spAutoFit/>
          </a:bodyPr>
          <a:lstStyle/>
          <a:p>
            <a:pPr>
              <a:buFont typeface="Wingdings" panose="05000000000000000000" pitchFamily="2" charset="2"/>
              <a:buChar char="à"/>
            </a:pPr>
            <a:r>
              <a:rPr lang="en-US" altLang="ko-KR" sz="2000" dirty="0">
                <a:sym typeface="Wingdings" panose="05000000000000000000" pitchFamily="2" charset="2"/>
              </a:rPr>
              <a:t>How to identify the important attention head among multiple heads</a:t>
            </a:r>
            <a:r>
              <a:rPr lang="en-US" altLang="ko-KR" sz="2000" dirty="0" smtClean="0">
                <a:sym typeface="Wingdings" panose="05000000000000000000" pitchFamily="2" charset="2"/>
              </a:rPr>
              <a:t>?</a:t>
            </a:r>
            <a:endParaRPr lang="en-US" altLang="ko-KR" sz="2000" dirty="0">
              <a:sym typeface="Wingdings" panose="05000000000000000000" pitchFamily="2" charset="2"/>
            </a:endParaRPr>
          </a:p>
          <a:p>
            <a:pPr marL="457200" indent="-457200">
              <a:buAutoNum type="alphaUcParenR"/>
            </a:pPr>
            <a:r>
              <a:rPr lang="en-US" altLang="ko-KR" sz="2000" b="1" dirty="0" smtClean="0">
                <a:sym typeface="Wingdings" panose="05000000000000000000" pitchFamily="2" charset="2"/>
              </a:rPr>
              <a:t>Gradient </a:t>
            </a:r>
            <a:r>
              <a:rPr lang="en-US" altLang="ko-KR" sz="2000" b="1" dirty="0">
                <a:sym typeface="Wingdings" panose="05000000000000000000" pitchFamily="2" charset="2"/>
              </a:rPr>
              <a:t>information could help to find the </a:t>
            </a:r>
            <a:r>
              <a:rPr lang="en-US" altLang="ko-KR" sz="2000" b="1" dirty="0" smtClean="0">
                <a:sym typeface="Wingdings" panose="05000000000000000000" pitchFamily="2" charset="2"/>
              </a:rPr>
              <a:t>important </a:t>
            </a:r>
            <a:r>
              <a:rPr lang="en-US" altLang="ko-KR" sz="2000" b="1" dirty="0">
                <a:sym typeface="Wingdings" panose="05000000000000000000" pitchFamily="2" charset="2"/>
              </a:rPr>
              <a:t>head</a:t>
            </a:r>
            <a:r>
              <a:rPr lang="en-US" altLang="ko-KR" sz="2000" b="1" dirty="0" smtClean="0">
                <a:sym typeface="Wingdings" panose="05000000000000000000" pitchFamily="2" charset="2"/>
              </a:rPr>
              <a:t>!</a:t>
            </a: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smtClean="0">
                <a:sym typeface="Wingdings" panose="05000000000000000000" pitchFamily="2" charset="2"/>
              </a:rPr>
              <a:t>3 is </a:t>
            </a:r>
            <a:r>
              <a:rPr lang="en-US" altLang="ko-KR" sz="2000" b="1" dirty="0">
                <a:sym typeface="Wingdings" panose="05000000000000000000" pitchFamily="2" charset="2"/>
              </a:rPr>
              <a:t>enriched for both groups</a:t>
            </a:r>
            <a:r>
              <a:rPr lang="en-US" altLang="ko-KR" sz="2000" b="1" dirty="0" smtClean="0">
                <a:sym typeface="Wingdings" panose="05000000000000000000" pitchFamily="2" charset="2"/>
              </a:rPr>
              <a:t>.</a:t>
            </a:r>
          </a:p>
          <a:p>
            <a:pPr marL="457200" indent="-457200">
              <a:buFont typeface="Arial" panose="020B0604020202020204" pitchFamily="34" charset="0"/>
              <a:buChar char="•"/>
            </a:pPr>
            <a:r>
              <a:rPr lang="en-US" altLang="ko-KR" sz="2000" b="1" dirty="0" smtClean="0">
                <a:sym typeface="Wingdings" panose="05000000000000000000" pitchFamily="2" charset="2"/>
              </a:rPr>
              <a:t>Head 4 &amp; 5 are more enriched for positive predictions.</a:t>
            </a:r>
            <a:endParaRPr lang="en-US" altLang="ko-KR" sz="2000" b="1" dirty="0">
              <a:sym typeface="Wingdings" panose="05000000000000000000" pitchFamily="2" charset="2"/>
            </a:endParaRPr>
          </a:p>
          <a:p>
            <a:pPr marL="457200" indent="-457200">
              <a:buFont typeface="Arial" panose="020B0604020202020204" pitchFamily="34" charset="0"/>
              <a:buChar char="•"/>
            </a:pPr>
            <a:r>
              <a:rPr lang="en-US" altLang="ko-KR" sz="2000" b="1" dirty="0" smtClean="0">
                <a:sym typeface="Wingdings" panose="05000000000000000000" pitchFamily="2" charset="2"/>
              </a:rPr>
              <a:t>Head 2 &amp; 7 are more enriched for negative predictions.</a:t>
            </a:r>
          </a:p>
        </p:txBody>
      </p: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63</a:t>
            </a:fld>
            <a:r>
              <a:rPr lang="en-US" altLang="ko-KR" smtClean="0"/>
              <a:t>/26</a:t>
            </a:r>
            <a:endParaRPr lang="ko-KR" altLang="en-US" dirty="0"/>
          </a:p>
        </p:txBody>
      </p:sp>
      <p:grpSp>
        <p:nvGrpSpPr>
          <p:cNvPr id="60" name="그룹 59"/>
          <p:cNvGrpSpPr/>
          <p:nvPr/>
        </p:nvGrpSpPr>
        <p:grpSpPr>
          <a:xfrm>
            <a:off x="1" y="1752601"/>
            <a:ext cx="9076266" cy="3733800"/>
            <a:chOff x="314854" y="1903941"/>
            <a:chExt cx="8290844" cy="2921137"/>
          </a:xfrm>
        </p:grpSpPr>
        <p:pic>
          <p:nvPicPr>
            <p:cNvPr id="52" name="그림 51"/>
            <p:cNvPicPr>
              <a:picLocks noChangeAspect="1"/>
            </p:cNvPicPr>
            <p:nvPr/>
          </p:nvPicPr>
          <p:blipFill>
            <a:blip r:embed="rId3"/>
            <a:stretch>
              <a:fillRect/>
            </a:stretch>
          </p:blipFill>
          <p:spPr>
            <a:xfrm>
              <a:off x="324260" y="1924498"/>
              <a:ext cx="2038783" cy="1440000"/>
            </a:xfrm>
            <a:prstGeom prst="rect">
              <a:avLst/>
            </a:prstGeom>
          </p:spPr>
        </p:pic>
        <p:pic>
          <p:nvPicPr>
            <p:cNvPr id="53" name="그림 52"/>
            <p:cNvPicPr>
              <a:picLocks noChangeAspect="1"/>
            </p:cNvPicPr>
            <p:nvPr/>
          </p:nvPicPr>
          <p:blipFill>
            <a:blip r:embed="rId4"/>
            <a:stretch>
              <a:fillRect/>
            </a:stretch>
          </p:blipFill>
          <p:spPr>
            <a:xfrm>
              <a:off x="2351617" y="1939721"/>
              <a:ext cx="2030545" cy="1440000"/>
            </a:xfrm>
            <a:prstGeom prst="rect">
              <a:avLst/>
            </a:prstGeom>
          </p:spPr>
        </p:pic>
        <p:pic>
          <p:nvPicPr>
            <p:cNvPr id="54" name="그림 53"/>
            <p:cNvPicPr>
              <a:picLocks noChangeAspect="1"/>
            </p:cNvPicPr>
            <p:nvPr/>
          </p:nvPicPr>
          <p:blipFill>
            <a:blip r:embed="rId5"/>
            <a:stretch>
              <a:fillRect/>
            </a:stretch>
          </p:blipFill>
          <p:spPr>
            <a:xfrm>
              <a:off x="4395503" y="1903941"/>
              <a:ext cx="2055436" cy="1440000"/>
            </a:xfrm>
            <a:prstGeom prst="rect">
              <a:avLst/>
            </a:prstGeom>
          </p:spPr>
        </p:pic>
        <p:pic>
          <p:nvPicPr>
            <p:cNvPr id="55" name="그림 54"/>
            <p:cNvPicPr>
              <a:picLocks noChangeAspect="1"/>
            </p:cNvPicPr>
            <p:nvPr/>
          </p:nvPicPr>
          <p:blipFill>
            <a:blip r:embed="rId6"/>
            <a:stretch>
              <a:fillRect/>
            </a:stretch>
          </p:blipFill>
          <p:spPr>
            <a:xfrm>
              <a:off x="314854" y="3374088"/>
              <a:ext cx="2074678" cy="1440000"/>
            </a:xfrm>
            <a:prstGeom prst="rect">
              <a:avLst/>
            </a:prstGeom>
          </p:spPr>
        </p:pic>
        <p:pic>
          <p:nvPicPr>
            <p:cNvPr id="56" name="그림 55"/>
            <p:cNvPicPr>
              <a:picLocks noChangeAspect="1"/>
            </p:cNvPicPr>
            <p:nvPr/>
          </p:nvPicPr>
          <p:blipFill>
            <a:blip r:embed="rId7"/>
            <a:stretch>
              <a:fillRect/>
            </a:stretch>
          </p:blipFill>
          <p:spPr>
            <a:xfrm>
              <a:off x="2390450" y="3366641"/>
              <a:ext cx="2019512" cy="1440000"/>
            </a:xfrm>
            <a:prstGeom prst="rect">
              <a:avLst/>
            </a:prstGeom>
          </p:spPr>
        </p:pic>
        <p:pic>
          <p:nvPicPr>
            <p:cNvPr id="57" name="그림 56"/>
            <p:cNvPicPr>
              <a:picLocks noChangeAspect="1"/>
            </p:cNvPicPr>
            <p:nvPr/>
          </p:nvPicPr>
          <p:blipFill>
            <a:blip r:embed="rId8"/>
            <a:stretch>
              <a:fillRect/>
            </a:stretch>
          </p:blipFill>
          <p:spPr>
            <a:xfrm>
              <a:off x="4448582" y="3385078"/>
              <a:ext cx="2041222" cy="1440000"/>
            </a:xfrm>
            <a:prstGeom prst="rect">
              <a:avLst/>
            </a:prstGeom>
          </p:spPr>
        </p:pic>
        <p:pic>
          <p:nvPicPr>
            <p:cNvPr id="58" name="그림 57"/>
            <p:cNvPicPr>
              <a:picLocks noChangeAspect="1"/>
            </p:cNvPicPr>
            <p:nvPr/>
          </p:nvPicPr>
          <p:blipFill>
            <a:blip r:embed="rId9"/>
            <a:stretch>
              <a:fillRect/>
            </a:stretch>
          </p:blipFill>
          <p:spPr>
            <a:xfrm>
              <a:off x="6479116" y="3376816"/>
              <a:ext cx="2126582" cy="1440000"/>
            </a:xfrm>
            <a:prstGeom prst="rect">
              <a:avLst/>
            </a:prstGeom>
          </p:spPr>
        </p:pic>
        <p:pic>
          <p:nvPicPr>
            <p:cNvPr id="59" name="그림 58"/>
            <p:cNvPicPr>
              <a:picLocks noChangeAspect="1"/>
            </p:cNvPicPr>
            <p:nvPr/>
          </p:nvPicPr>
          <p:blipFill>
            <a:blip r:embed="rId10"/>
            <a:stretch>
              <a:fillRect/>
            </a:stretch>
          </p:blipFill>
          <p:spPr>
            <a:xfrm>
              <a:off x="6425144" y="1917170"/>
              <a:ext cx="2161497" cy="1440000"/>
            </a:xfrm>
            <a:prstGeom prst="rect">
              <a:avLst/>
            </a:prstGeom>
          </p:spPr>
        </p:pic>
      </p:grpSp>
    </p:spTree>
    <p:extLst>
      <p:ext uri="{BB962C8B-B14F-4D97-AF65-F5344CB8AC3E}">
        <p14:creationId xmlns:p14="http://schemas.microsoft.com/office/powerpoint/2010/main" val="128110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p:cNvGrpSpPr/>
          <p:nvPr/>
        </p:nvGrpSpPr>
        <p:grpSpPr>
          <a:xfrm>
            <a:off x="1" y="1752601"/>
            <a:ext cx="9076266" cy="3733800"/>
            <a:chOff x="314854" y="1903941"/>
            <a:chExt cx="8290844" cy="2921137"/>
          </a:xfrm>
        </p:grpSpPr>
        <p:pic>
          <p:nvPicPr>
            <p:cNvPr id="31" name="그림 30"/>
            <p:cNvPicPr>
              <a:picLocks noChangeAspect="1"/>
            </p:cNvPicPr>
            <p:nvPr/>
          </p:nvPicPr>
          <p:blipFill>
            <a:blip r:embed="rId3"/>
            <a:stretch>
              <a:fillRect/>
            </a:stretch>
          </p:blipFill>
          <p:spPr>
            <a:xfrm>
              <a:off x="324260" y="1924498"/>
              <a:ext cx="2038783" cy="1440000"/>
            </a:xfrm>
            <a:prstGeom prst="rect">
              <a:avLst/>
            </a:prstGeom>
          </p:spPr>
        </p:pic>
        <p:pic>
          <p:nvPicPr>
            <p:cNvPr id="32" name="그림 31"/>
            <p:cNvPicPr>
              <a:picLocks noChangeAspect="1"/>
            </p:cNvPicPr>
            <p:nvPr/>
          </p:nvPicPr>
          <p:blipFill>
            <a:blip r:embed="rId4"/>
            <a:stretch>
              <a:fillRect/>
            </a:stretch>
          </p:blipFill>
          <p:spPr>
            <a:xfrm>
              <a:off x="2351617" y="1939721"/>
              <a:ext cx="2030545" cy="1440000"/>
            </a:xfrm>
            <a:prstGeom prst="rect">
              <a:avLst/>
            </a:prstGeom>
          </p:spPr>
        </p:pic>
        <p:pic>
          <p:nvPicPr>
            <p:cNvPr id="33" name="그림 32"/>
            <p:cNvPicPr>
              <a:picLocks noChangeAspect="1"/>
            </p:cNvPicPr>
            <p:nvPr/>
          </p:nvPicPr>
          <p:blipFill>
            <a:blip r:embed="rId5"/>
            <a:stretch>
              <a:fillRect/>
            </a:stretch>
          </p:blipFill>
          <p:spPr>
            <a:xfrm>
              <a:off x="4395503" y="1903941"/>
              <a:ext cx="2055436" cy="1440000"/>
            </a:xfrm>
            <a:prstGeom prst="rect">
              <a:avLst/>
            </a:prstGeom>
          </p:spPr>
        </p:pic>
        <p:pic>
          <p:nvPicPr>
            <p:cNvPr id="34" name="그림 33"/>
            <p:cNvPicPr>
              <a:picLocks noChangeAspect="1"/>
            </p:cNvPicPr>
            <p:nvPr/>
          </p:nvPicPr>
          <p:blipFill>
            <a:blip r:embed="rId6"/>
            <a:stretch>
              <a:fillRect/>
            </a:stretch>
          </p:blipFill>
          <p:spPr>
            <a:xfrm>
              <a:off x="314854" y="3374088"/>
              <a:ext cx="2074678" cy="1440000"/>
            </a:xfrm>
            <a:prstGeom prst="rect">
              <a:avLst/>
            </a:prstGeom>
          </p:spPr>
        </p:pic>
        <p:pic>
          <p:nvPicPr>
            <p:cNvPr id="35" name="그림 34"/>
            <p:cNvPicPr>
              <a:picLocks noChangeAspect="1"/>
            </p:cNvPicPr>
            <p:nvPr/>
          </p:nvPicPr>
          <p:blipFill>
            <a:blip r:embed="rId7"/>
            <a:stretch>
              <a:fillRect/>
            </a:stretch>
          </p:blipFill>
          <p:spPr>
            <a:xfrm>
              <a:off x="2390450" y="3366641"/>
              <a:ext cx="2019512" cy="1440000"/>
            </a:xfrm>
            <a:prstGeom prst="rect">
              <a:avLst/>
            </a:prstGeom>
          </p:spPr>
        </p:pic>
        <p:pic>
          <p:nvPicPr>
            <p:cNvPr id="36" name="그림 35"/>
            <p:cNvPicPr>
              <a:picLocks noChangeAspect="1"/>
            </p:cNvPicPr>
            <p:nvPr/>
          </p:nvPicPr>
          <p:blipFill>
            <a:blip r:embed="rId8"/>
            <a:stretch>
              <a:fillRect/>
            </a:stretch>
          </p:blipFill>
          <p:spPr>
            <a:xfrm>
              <a:off x="4448582" y="3385078"/>
              <a:ext cx="2041222" cy="1440000"/>
            </a:xfrm>
            <a:prstGeom prst="rect">
              <a:avLst/>
            </a:prstGeom>
          </p:spPr>
        </p:pic>
        <p:pic>
          <p:nvPicPr>
            <p:cNvPr id="37" name="그림 36"/>
            <p:cNvPicPr>
              <a:picLocks noChangeAspect="1"/>
            </p:cNvPicPr>
            <p:nvPr/>
          </p:nvPicPr>
          <p:blipFill>
            <a:blip r:embed="rId9"/>
            <a:stretch>
              <a:fillRect/>
            </a:stretch>
          </p:blipFill>
          <p:spPr>
            <a:xfrm>
              <a:off x="6479116" y="3376816"/>
              <a:ext cx="2126582" cy="1440000"/>
            </a:xfrm>
            <a:prstGeom prst="rect">
              <a:avLst/>
            </a:prstGeom>
          </p:spPr>
        </p:pic>
        <p:pic>
          <p:nvPicPr>
            <p:cNvPr id="38" name="그림 37"/>
            <p:cNvPicPr>
              <a:picLocks noChangeAspect="1"/>
            </p:cNvPicPr>
            <p:nvPr/>
          </p:nvPicPr>
          <p:blipFill>
            <a:blip r:embed="rId10"/>
            <a:stretch>
              <a:fillRect/>
            </a:stretch>
          </p:blipFill>
          <p:spPr>
            <a:xfrm>
              <a:off x="6425144" y="1917170"/>
              <a:ext cx="2161497" cy="1440000"/>
            </a:xfrm>
            <a:prstGeom prst="rect">
              <a:avLst/>
            </a:prstGeom>
          </p:spPr>
        </p:pic>
      </p:grpSp>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Attention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8839199" cy="5324535"/>
          </a:xfrm>
          <a:prstGeom prst="rect">
            <a:avLst/>
          </a:prstGeom>
          <a:noFill/>
        </p:spPr>
        <p:txBody>
          <a:bodyPr wrap="square" rtlCol="0">
            <a:spAutoFit/>
          </a:bodyPr>
          <a:lstStyle/>
          <a:p>
            <a:pPr>
              <a:buFont typeface="Wingdings" panose="05000000000000000000" pitchFamily="2" charset="2"/>
              <a:buChar char="à"/>
            </a:pPr>
            <a:r>
              <a:rPr lang="en-US" altLang="ko-KR" sz="2000" dirty="0">
                <a:sym typeface="Wingdings" panose="05000000000000000000" pitchFamily="2" charset="2"/>
              </a:rPr>
              <a:t>How to identify the important attention head among multiple heads</a:t>
            </a:r>
            <a:r>
              <a:rPr lang="en-US" altLang="ko-KR" sz="2000" dirty="0" smtClean="0">
                <a:sym typeface="Wingdings" panose="05000000000000000000" pitchFamily="2" charset="2"/>
              </a:rPr>
              <a:t>?</a:t>
            </a:r>
            <a:endParaRPr lang="en-US" altLang="ko-KR" sz="2000" dirty="0">
              <a:sym typeface="Wingdings" panose="05000000000000000000" pitchFamily="2" charset="2"/>
            </a:endParaRPr>
          </a:p>
          <a:p>
            <a:pPr marL="457200" indent="-457200">
              <a:buAutoNum type="alphaUcParenR"/>
            </a:pPr>
            <a:r>
              <a:rPr lang="en-US" altLang="ko-KR" sz="2000" b="1" dirty="0" smtClean="0">
                <a:sym typeface="Wingdings" panose="05000000000000000000" pitchFamily="2" charset="2"/>
              </a:rPr>
              <a:t>Gradient </a:t>
            </a:r>
            <a:r>
              <a:rPr lang="en-US" altLang="ko-KR" sz="2000" b="1" dirty="0">
                <a:sym typeface="Wingdings" panose="05000000000000000000" pitchFamily="2" charset="2"/>
              </a:rPr>
              <a:t>information could help to find the </a:t>
            </a:r>
            <a:r>
              <a:rPr lang="en-US" altLang="ko-KR" sz="2000" b="1" dirty="0" smtClean="0">
                <a:sym typeface="Wingdings" panose="05000000000000000000" pitchFamily="2" charset="2"/>
              </a:rPr>
              <a:t>important </a:t>
            </a:r>
            <a:r>
              <a:rPr lang="en-US" altLang="ko-KR" sz="2000" b="1" dirty="0">
                <a:sym typeface="Wingdings" panose="05000000000000000000" pitchFamily="2" charset="2"/>
              </a:rPr>
              <a:t>head</a:t>
            </a:r>
            <a:r>
              <a:rPr lang="en-US" altLang="ko-KR" sz="2000" b="1" dirty="0" smtClean="0">
                <a:sym typeface="Wingdings" panose="05000000000000000000" pitchFamily="2" charset="2"/>
              </a:rPr>
              <a:t>!</a:t>
            </a: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endParaRPr lang="en-US" altLang="ko-KR" sz="2000" b="1" dirty="0">
              <a:sym typeface="Wingdings" panose="05000000000000000000" pitchFamily="2" charset="2"/>
            </a:endParaRP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0000FA"/>
                </a:solidFill>
                <a:sym typeface="Wingdings" panose="05000000000000000000" pitchFamily="2" charset="2"/>
              </a:rPr>
              <a:t>3</a:t>
            </a:r>
            <a:r>
              <a:rPr lang="en-US" altLang="ko-KR" sz="2000" b="1" dirty="0">
                <a:sym typeface="Wingdings" panose="05000000000000000000" pitchFamily="2" charset="2"/>
              </a:rPr>
              <a:t> is enriched for both groups.</a:t>
            </a: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FF0000"/>
                </a:solidFill>
                <a:sym typeface="Wingdings" panose="05000000000000000000" pitchFamily="2" charset="2"/>
              </a:rPr>
              <a:t>4</a:t>
            </a:r>
            <a:r>
              <a:rPr lang="en-US" altLang="ko-KR" sz="2000" b="1" dirty="0">
                <a:sym typeface="Wingdings" panose="05000000000000000000" pitchFamily="2" charset="2"/>
              </a:rPr>
              <a:t> &amp; </a:t>
            </a:r>
            <a:r>
              <a:rPr lang="en-US" altLang="ko-KR" sz="2000" b="1" dirty="0">
                <a:solidFill>
                  <a:srgbClr val="FF0000"/>
                </a:solidFill>
                <a:sym typeface="Wingdings" panose="05000000000000000000" pitchFamily="2" charset="2"/>
              </a:rPr>
              <a:t>5</a:t>
            </a:r>
            <a:r>
              <a:rPr lang="en-US" altLang="ko-KR" sz="2000" b="1" dirty="0">
                <a:sym typeface="Wingdings" panose="05000000000000000000" pitchFamily="2" charset="2"/>
              </a:rPr>
              <a:t> are more enriched for positive predictions.</a:t>
            </a: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0000FA"/>
                </a:solidFill>
                <a:sym typeface="Wingdings" panose="05000000000000000000" pitchFamily="2" charset="2"/>
              </a:rPr>
              <a:t>2</a:t>
            </a:r>
            <a:r>
              <a:rPr lang="en-US" altLang="ko-KR" sz="2000" b="1" dirty="0">
                <a:sym typeface="Wingdings" panose="05000000000000000000" pitchFamily="2" charset="2"/>
              </a:rPr>
              <a:t> &amp; </a:t>
            </a:r>
            <a:r>
              <a:rPr lang="en-US" altLang="ko-KR" sz="2000" b="1" dirty="0">
                <a:solidFill>
                  <a:srgbClr val="0000FA"/>
                </a:solidFill>
                <a:sym typeface="Wingdings" panose="05000000000000000000" pitchFamily="2" charset="2"/>
              </a:rPr>
              <a:t>7</a:t>
            </a:r>
            <a:r>
              <a:rPr lang="en-US" altLang="ko-KR" sz="2000" b="1" dirty="0">
                <a:sym typeface="Wingdings" panose="05000000000000000000" pitchFamily="2" charset="2"/>
              </a:rPr>
              <a:t> are more enriched for negative predictions.</a:t>
            </a:r>
          </a:p>
        </p:txBody>
      </p: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64</a:t>
            </a:fld>
            <a:r>
              <a:rPr lang="en-US" altLang="ko-KR" smtClean="0"/>
              <a:t>/26</a:t>
            </a:r>
            <a:endParaRPr lang="ko-KR" altLang="en-US" dirty="0"/>
          </a:p>
        </p:txBody>
      </p:sp>
      <p:sp>
        <p:nvSpPr>
          <p:cNvPr id="3" name="직사각형 2"/>
          <p:cNvSpPr/>
          <p:nvPr/>
        </p:nvSpPr>
        <p:spPr>
          <a:xfrm>
            <a:off x="0" y="1133264"/>
            <a:ext cx="9144000" cy="435313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8489" y="1884356"/>
            <a:ext cx="4167814" cy="2817580"/>
          </a:xfrm>
          <a:prstGeom prst="rect">
            <a:avLst/>
          </a:prstGeom>
        </p:spPr>
      </p:pic>
      <p:sp>
        <p:nvSpPr>
          <p:cNvPr id="22" name="TextBox 21"/>
          <p:cNvSpPr txBox="1"/>
          <p:nvPr/>
        </p:nvSpPr>
        <p:spPr>
          <a:xfrm>
            <a:off x="3033313" y="1442279"/>
            <a:ext cx="2836739" cy="369332"/>
          </a:xfrm>
          <a:prstGeom prst="rect">
            <a:avLst/>
          </a:prstGeom>
          <a:noFill/>
        </p:spPr>
        <p:txBody>
          <a:bodyPr wrap="none" rtlCol="0">
            <a:spAutoFit/>
          </a:bodyPr>
          <a:lstStyle/>
          <a:p>
            <a:r>
              <a:rPr lang="en-US" altLang="ko-KR" b="1" dirty="0" smtClean="0"/>
              <a:t>Attention STD of each head</a:t>
            </a:r>
            <a:endParaRPr lang="ko-KR" altLang="en-US" b="1" dirty="0"/>
          </a:p>
        </p:txBody>
      </p:sp>
    </p:spTree>
    <p:extLst>
      <p:ext uri="{BB962C8B-B14F-4D97-AF65-F5344CB8AC3E}">
        <p14:creationId xmlns:p14="http://schemas.microsoft.com/office/powerpoint/2010/main" val="44249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4800" dirty="0" smtClean="0"/>
              <a:t>Future works</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65</a:t>
            </a:fld>
            <a:r>
              <a:rPr lang="en-US" altLang="ko-KR" smtClean="0"/>
              <a:t>/26</a:t>
            </a:r>
            <a:endParaRPr lang="ko-KR" altLang="en-US" dirty="0"/>
          </a:p>
        </p:txBody>
      </p:sp>
    </p:spTree>
    <p:extLst>
      <p:ext uri="{BB962C8B-B14F-4D97-AF65-F5344CB8AC3E}">
        <p14:creationId xmlns:p14="http://schemas.microsoft.com/office/powerpoint/2010/main" val="38224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1"/>
            <a:ext cx="4396509" cy="418744"/>
          </a:xfrm>
        </p:spPr>
        <p:txBody>
          <a:bodyPr>
            <a:normAutofit fontScale="90000"/>
          </a:bodyPr>
          <a:lstStyle/>
          <a:p>
            <a:r>
              <a:rPr lang="en-US" altLang="ko-KR" sz="2800" dirty="0" smtClean="0"/>
              <a:t>4. Future works </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Future works</a:t>
            </a:r>
            <a:endParaRPr lang="ko-KR" altLang="en-US" dirty="0"/>
          </a:p>
        </p:txBody>
      </p:sp>
      <p:sp>
        <p:nvSpPr>
          <p:cNvPr id="37" name="내용 개체 틀 12"/>
          <p:cNvSpPr>
            <a:spLocks noGrp="1"/>
          </p:cNvSpPr>
          <p:nvPr>
            <p:ph idx="1"/>
          </p:nvPr>
        </p:nvSpPr>
        <p:spPr>
          <a:xfrm>
            <a:off x="0" y="1271847"/>
            <a:ext cx="9144000" cy="5164122"/>
          </a:xfrm>
        </p:spPr>
        <p:txBody>
          <a:bodyPr>
            <a:normAutofit/>
          </a:bodyPr>
          <a:lstStyle/>
          <a:p>
            <a:pPr>
              <a:lnSpc>
                <a:spcPct val="150000"/>
              </a:lnSpc>
            </a:pPr>
            <a:r>
              <a:rPr lang="en-US" altLang="ko-KR" sz="2400" dirty="0" smtClean="0"/>
              <a:t>Use integrated gradient for calculating head importance.</a:t>
            </a:r>
          </a:p>
          <a:p>
            <a:pPr>
              <a:lnSpc>
                <a:spcPct val="150000"/>
              </a:lnSpc>
            </a:pPr>
            <a:endParaRPr lang="en-US" altLang="ko-KR" sz="2400" dirty="0"/>
          </a:p>
          <a:p>
            <a:pPr>
              <a:lnSpc>
                <a:spcPct val="150000"/>
              </a:lnSpc>
            </a:pPr>
            <a:endParaRPr lang="en-US" altLang="ko-KR" sz="2400" dirty="0" smtClean="0"/>
          </a:p>
          <a:p>
            <a:pPr>
              <a:lnSpc>
                <a:spcPct val="150000"/>
              </a:lnSpc>
            </a:pPr>
            <a:endParaRPr lang="en-US" altLang="ko-KR" sz="2400" dirty="0" smtClean="0"/>
          </a:p>
          <a:p>
            <a:pPr>
              <a:lnSpc>
                <a:spcPct val="150000"/>
              </a:lnSpc>
            </a:pPr>
            <a:endParaRPr lang="en-US" altLang="ko-KR" sz="2400" dirty="0" smtClean="0"/>
          </a:p>
          <a:p>
            <a:pPr>
              <a:lnSpc>
                <a:spcPct val="150000"/>
              </a:lnSpc>
            </a:pPr>
            <a:r>
              <a:rPr lang="en-US" altLang="ko-KR" sz="2400" dirty="0" smtClean="0"/>
              <a:t>Attention case study – after integrated gradient.</a:t>
            </a:r>
          </a:p>
          <a:p>
            <a:pPr>
              <a:lnSpc>
                <a:spcPct val="150000"/>
              </a:lnSpc>
            </a:pPr>
            <a:r>
              <a:rPr lang="en-US" altLang="ko-KR" sz="2400" dirty="0" smtClean="0"/>
              <a:t>Figure organizing &amp; Writing.</a:t>
            </a:r>
          </a:p>
          <a:p>
            <a:pPr lvl="1">
              <a:lnSpc>
                <a:spcPct val="150000"/>
              </a:lnSpc>
            </a:pPr>
            <a:endParaRPr lang="en-US" altLang="ko-KR" sz="2000" dirty="0" smtClean="0"/>
          </a:p>
          <a:p>
            <a:pPr lvl="1">
              <a:lnSpc>
                <a:spcPct val="150000"/>
              </a:lnSpc>
            </a:pPr>
            <a:endParaRPr lang="en-US" altLang="ko-KR" sz="2000" dirty="0" smtClean="0"/>
          </a:p>
          <a:p>
            <a:pPr lvl="1">
              <a:lnSpc>
                <a:spcPct val="150000"/>
              </a:lnSpc>
            </a:pPr>
            <a:endParaRPr lang="en-US" altLang="ko-KR" sz="2000" dirty="0" smtClean="0"/>
          </a:p>
          <a:p>
            <a:pPr marL="457200" lvl="1" indent="0">
              <a:lnSpc>
                <a:spcPct val="150000"/>
              </a:lnSpc>
              <a:buNone/>
            </a:pPr>
            <a:endParaRPr lang="en-US" altLang="ko-KR" sz="2000" dirty="0"/>
          </a:p>
          <a:p>
            <a:pPr>
              <a:lnSpc>
                <a:spcPct val="150000"/>
              </a:lnSpc>
            </a:pPr>
            <a:endParaRPr lang="en-US" altLang="ko-KR" sz="2000" dirty="0"/>
          </a:p>
          <a:p>
            <a:pPr>
              <a:lnSpc>
                <a:spcPct val="150000"/>
              </a:lnSpc>
            </a:pPr>
            <a:endParaRPr lang="en-US" altLang="ko-KR" sz="1800" dirty="0" smtClean="0"/>
          </a:p>
          <a:p>
            <a:pPr>
              <a:lnSpc>
                <a:spcPct val="150000"/>
              </a:lnSpc>
            </a:pPr>
            <a:endParaRPr lang="en-US" altLang="ko-KR" sz="2400" dirty="0" smtClean="0"/>
          </a:p>
          <a:p>
            <a:pPr>
              <a:lnSpc>
                <a:spcPct val="150000"/>
              </a:lnSpc>
            </a:pPr>
            <a:endParaRPr lang="en-US" altLang="ko-KR" sz="2400" dirty="0"/>
          </a:p>
          <a:p>
            <a:pPr>
              <a:lnSpc>
                <a:spcPct val="150000"/>
              </a:lnSpc>
            </a:pPr>
            <a:endParaRPr lang="en-US" altLang="ko-KR" sz="2400" dirty="0" smtClean="0"/>
          </a:p>
        </p:txBody>
      </p:sp>
      <p:cxnSp>
        <p:nvCxnSpPr>
          <p:cNvPr id="6" name="직선 연결선 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슬라이드 번호 개체 틀 4"/>
          <p:cNvSpPr>
            <a:spLocks noGrp="1"/>
          </p:cNvSpPr>
          <p:nvPr>
            <p:ph type="sldNum" sz="quarter" idx="12"/>
          </p:nvPr>
        </p:nvSpPr>
        <p:spPr/>
        <p:txBody>
          <a:bodyPr/>
          <a:lstStyle/>
          <a:p>
            <a:fld id="{904D251B-C949-4215-B7F2-EBF592B9FCF5}" type="slidenum">
              <a:rPr lang="ko-KR" altLang="en-US" smtClean="0"/>
              <a:pPr/>
              <a:t>66</a:t>
            </a:fld>
            <a:r>
              <a:rPr lang="en-US" altLang="ko-KR" smtClean="0"/>
              <a:t>/26</a:t>
            </a:r>
            <a:endParaRPr lang="ko-KR" altLang="en-US" dirty="0"/>
          </a:p>
        </p:txBody>
      </p:sp>
      <p:pic>
        <p:nvPicPr>
          <p:cNvPr id="8" name="그림 7"/>
          <p:cNvPicPr>
            <a:picLocks noChangeAspect="1"/>
          </p:cNvPicPr>
          <p:nvPr/>
        </p:nvPicPr>
        <p:blipFill>
          <a:blip r:embed="rId3"/>
          <a:stretch>
            <a:fillRect/>
          </a:stretch>
        </p:blipFill>
        <p:spPr>
          <a:xfrm>
            <a:off x="257907" y="3772999"/>
            <a:ext cx="7096125" cy="238125"/>
          </a:xfrm>
          <a:prstGeom prst="rect">
            <a:avLst/>
          </a:prstGeom>
        </p:spPr>
      </p:pic>
      <p:pic>
        <p:nvPicPr>
          <p:cNvPr id="10" name="그림 9"/>
          <p:cNvPicPr>
            <a:picLocks noChangeAspect="1"/>
          </p:cNvPicPr>
          <p:nvPr/>
        </p:nvPicPr>
        <p:blipFill>
          <a:blip r:embed="rId4"/>
          <a:stretch>
            <a:fillRect/>
          </a:stretch>
        </p:blipFill>
        <p:spPr>
          <a:xfrm>
            <a:off x="286849" y="2368795"/>
            <a:ext cx="7058025" cy="209550"/>
          </a:xfrm>
          <a:prstGeom prst="rect">
            <a:avLst/>
          </a:prstGeom>
        </p:spPr>
      </p:pic>
      <p:pic>
        <p:nvPicPr>
          <p:cNvPr id="11" name="그림 10"/>
          <p:cNvPicPr>
            <a:picLocks noChangeAspect="1"/>
          </p:cNvPicPr>
          <p:nvPr/>
        </p:nvPicPr>
        <p:blipFill>
          <a:blip r:embed="rId5"/>
          <a:stretch>
            <a:fillRect/>
          </a:stretch>
        </p:blipFill>
        <p:spPr>
          <a:xfrm>
            <a:off x="7541684" y="1447799"/>
            <a:ext cx="1359796" cy="1704975"/>
          </a:xfrm>
          <a:prstGeom prst="rect">
            <a:avLst/>
          </a:prstGeom>
        </p:spPr>
      </p:pic>
      <p:pic>
        <p:nvPicPr>
          <p:cNvPr id="12" name="그림 11"/>
          <p:cNvPicPr>
            <a:picLocks noChangeAspect="1"/>
          </p:cNvPicPr>
          <p:nvPr/>
        </p:nvPicPr>
        <p:blipFill>
          <a:blip r:embed="rId6"/>
          <a:stretch>
            <a:fillRect/>
          </a:stretch>
        </p:blipFill>
        <p:spPr>
          <a:xfrm>
            <a:off x="7570259" y="3239601"/>
            <a:ext cx="1285875" cy="1669477"/>
          </a:xfrm>
          <a:prstGeom prst="rect">
            <a:avLst/>
          </a:prstGeom>
        </p:spPr>
      </p:pic>
    </p:spTree>
    <p:extLst>
      <p:ext uri="{BB962C8B-B14F-4D97-AF65-F5344CB8AC3E}">
        <p14:creationId xmlns:p14="http://schemas.microsoft.com/office/powerpoint/2010/main" val="189564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ê´ë ¨ ì´ë¯¸ì§"/>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4000"/>
                    </a14:imgEffect>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5070297" y="891225"/>
            <a:ext cx="3674692" cy="3226736"/>
          </a:xfrm>
          <a:prstGeom prst="rect">
            <a:avLst/>
          </a:prstGeom>
          <a:blipFill dpi="0" rotWithShape="1">
            <a:blip r:embed="rId5">
              <a:alphaModFix amt="0"/>
            </a:blip>
            <a:srcRect/>
            <a:stretch>
              <a:fillRect/>
            </a:stretch>
          </a:blipFill>
          <a:effectLst>
            <a:outerShdw blurRad="50800" dist="50800" dir="5400000" sx="43000" sy="43000" algn="ctr" rotWithShape="0">
              <a:srgbClr val="000000">
                <a:alpha val="0"/>
              </a:srgbClr>
            </a:outerShdw>
            <a:reflection stA="0" endPos="20000" dist="50800" dir="5400000" sy="-100000" algn="bl" rotWithShape="0"/>
          </a:effectLst>
        </p:spPr>
      </p:pic>
      <p:pic>
        <p:nvPicPr>
          <p:cNvPr id="1030" name="Picture 6" descr="drug capsule open pngì ëí ì´ë¯¸ì§ ê²ìê²°ê³¼"/>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52000" y1="25000" x2="42000" y2="32000"/>
                        <a14:backgroundMark x1="42000" y1="33667" x2="51667" y2="43667"/>
                        <a14:backgroundMark x1="53667" y1="28333" x2="46333" y2="42333"/>
                        <a14:backgroundMark x1="28667" y1="32333" x2="51000" y2="46667"/>
                        <a14:backgroundMark x1="21667" y1="26667" x2="45333" y2="45333"/>
                        <a14:backgroundMark x1="45333" y1="47000" x2="25000" y2="36000"/>
                        <a14:backgroundMark x1="31667" y1="43000" x2="41333" y2="49333"/>
                        <a14:backgroundMark x1="41000" y1="50333" x2="49667" y2="52667"/>
                        <a14:backgroundMark x1="42333" y1="55667" x2="43667" y2="53333"/>
                        <a14:backgroundMark x1="41000" y1="56000" x2="41333" y2="55667"/>
                        <a14:backgroundMark x1="50667" y1="56000" x2="51000" y2="55000"/>
                        <a14:backgroundMark x1="57333" y1="53667" x2="57333" y2="53667"/>
                        <a14:backgroundMark x1="59000" y1="51667" x2="59000" y2="51667"/>
                        <a14:backgroundMark x1="60000" y1="56667" x2="60000" y2="56667"/>
                        <a14:backgroundMark x1="44333" y1="60000" x2="46000" y2="61667"/>
                        <a14:backgroundMark x1="46667" y1="62667" x2="48667" y2="64333"/>
                        <a14:backgroundMark x1="52667" y1="65000" x2="50667" y2="67000"/>
                        <a14:backgroundMark x1="55667" y1="62000" x2="53333" y2="64000"/>
                        <a14:backgroundMark x1="58333" y1="58333" x2="57000" y2="60667"/>
                        <a14:backgroundMark x1="65333" y1="55333" x2="70667" y2="59667"/>
                        <a14:backgroundMark x1="70667" y1="60333" x2="79000" y2="67667"/>
                        <a14:backgroundMark x1="80000" y1="69000" x2="84000" y2="77667"/>
                        <a14:backgroundMark x1="82667" y1="81000" x2="80667" y2="85000"/>
                        <a14:backgroundMark x1="76000" y1="88000" x2="71000" y2="88000"/>
                        <a14:backgroundMark x1="41333" y1="75333" x2="37000" y2="80333"/>
                        <a14:backgroundMark x1="47333" y1="70000" x2="45667" y2="72000"/>
                        <a14:backgroundMark x1="44667" y1="72667" x2="41000" y2="76667"/>
                        <a14:backgroundMark x1="30333" y1="85333" x2="32333" y2="83667"/>
                        <a14:backgroundMark x1="34000" y1="82667" x2="37000" y2="79667"/>
                        <a14:backgroundMark x1="32667" y1="53333" x2="24000" y2="61333"/>
                        <a14:backgroundMark x1="24000" y1="61667" x2="16667" y2="68333"/>
                        <a14:backgroundMark x1="15667" y1="70667" x2="15000" y2="79667"/>
                        <a14:backgroundMark x1="15000" y1="80667" x2="19333" y2="86000"/>
                        <a14:backgroundMark x1="63000" y1="83667" x2="66000" y2="86000"/>
                        <a14:backgroundMark x1="53333" y1="74667" x2="54333" y2="75667"/>
                        <a14:backgroundMark x1="50667" y1="72667" x2="52333" y2="75000"/>
                        <a14:backgroundMark x1="55000" y1="76000" x2="57667" y2="79333"/>
                        <a14:backgroundMark x1="58000" y1="79667" x2="61333" y2="82000"/>
                        <a14:backgroundMark x1="37333" y1="53333" x2="40667" y2="54667"/>
                        <a14:backgroundMark x1="43000" y1="58667" x2="44000" y2="6000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16370" y="2504593"/>
            <a:ext cx="2620214" cy="262021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ctrTitle"/>
          </p:nvPr>
        </p:nvSpPr>
        <p:spPr>
          <a:xfrm>
            <a:off x="939800" y="2042700"/>
            <a:ext cx="8204200" cy="1820863"/>
          </a:xfrm>
        </p:spPr>
        <p:txBody>
          <a:bodyPr>
            <a:noAutofit/>
          </a:bodyPr>
          <a:lstStyle/>
          <a:p>
            <a:pPr algn="l"/>
            <a:r>
              <a:rPr lang="en-US" altLang="ko-KR" sz="6600" dirty="0" smtClean="0">
                <a:latin typeface="Calibri" panose="020F0502020204030204" pitchFamily="34" charset="0"/>
                <a:cs typeface="Calibri" panose="020F0502020204030204" pitchFamily="34" charset="0"/>
              </a:rPr>
              <a:t>Thank You</a:t>
            </a:r>
            <a:endParaRPr lang="ko-KR" altLang="en-US" sz="6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503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p:sp>
        <p:nvSpPr>
          <p:cNvPr id="9" name="내용 개체 틀 2"/>
          <p:cNvSpPr>
            <a:spLocks noGrp="1"/>
          </p:cNvSpPr>
          <p:nvPr>
            <p:ph idx="1"/>
          </p:nvPr>
        </p:nvSpPr>
        <p:spPr>
          <a:xfrm>
            <a:off x="0" y="1545071"/>
            <a:ext cx="8977746" cy="3764684"/>
          </a:xfrm>
        </p:spPr>
        <p:txBody>
          <a:bodyPr/>
          <a:lstStyle/>
          <a:p>
            <a:r>
              <a:rPr lang="en-US" altLang="ko-KR" sz="2000" dirty="0" smtClean="0"/>
              <a:t>Conventional Deep neural network models are obtained by point-estimation-based methods such as </a:t>
            </a:r>
            <a:r>
              <a:rPr lang="en-US" altLang="ko-KR" sz="2000" b="1" dirty="0" smtClean="0"/>
              <a:t>MAP(maximum-a-posteriori) or MLE (Maximum Likelihood Estimation)</a:t>
            </a:r>
          </a:p>
          <a:p>
            <a:r>
              <a:rPr lang="en-US" altLang="ko-KR" sz="2000" b="1" dirty="0" smtClean="0"/>
              <a:t>Why don’t we directly learn </a:t>
            </a:r>
            <a:r>
              <a:rPr lang="en-US" altLang="ko-KR" sz="2000" b="1" dirty="0" smtClean="0">
                <a:solidFill>
                  <a:srgbClr val="0000FF"/>
                </a:solidFill>
              </a:rPr>
              <a:t>the distribution of w </a:t>
            </a:r>
            <a:r>
              <a:rPr lang="en-US" altLang="ko-KR" sz="2000" b="1" dirty="0" smtClean="0"/>
              <a:t>itself?</a:t>
            </a:r>
          </a:p>
          <a:p>
            <a:endParaRPr lang="ko-KR" altLang="en-US" dirty="0"/>
          </a:p>
        </p:txBody>
      </p:sp>
      <p:pic>
        <p:nvPicPr>
          <p:cNvPr id="11" name="Picture 2" descr="https://pubs.rsc.org/image/article/2019/SC/c9sc01992h/c9sc01992h-f1_hi-re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6899" y="3104362"/>
            <a:ext cx="5758897" cy="3369174"/>
          </a:xfrm>
          <a:prstGeom prst="rect">
            <a:avLst/>
          </a:prstGeom>
          <a:noFill/>
          <a:extLst>
            <a:ext uri="{909E8E84-426E-40DD-AFC4-6F175D3DCCD1}">
              <a14:hiddenFill xmlns:a14="http://schemas.microsoft.com/office/drawing/2010/main">
                <a:solidFill>
                  <a:srgbClr val="FFFFFF"/>
                </a:solidFill>
              </a14:hiddenFill>
            </a:ext>
          </a:extLst>
        </p:spPr>
      </p:pic>
      <p:sp>
        <p:nvSpPr>
          <p:cNvPr id="6" name="슬라이드 번호 개체 틀 5"/>
          <p:cNvSpPr>
            <a:spLocks noGrp="1"/>
          </p:cNvSpPr>
          <p:nvPr>
            <p:ph type="sldNum" sz="quarter" idx="12"/>
          </p:nvPr>
        </p:nvSpPr>
        <p:spPr/>
        <p:txBody>
          <a:bodyPr/>
          <a:lstStyle/>
          <a:p>
            <a:fld id="{904D251B-C949-4215-B7F2-EBF592B9FCF5}" type="slidenum">
              <a:rPr lang="ko-KR" altLang="en-US" smtClean="0"/>
              <a:pPr/>
              <a:t>68</a:t>
            </a:fld>
            <a:r>
              <a:rPr lang="en-US" altLang="ko-KR" smtClean="0"/>
              <a:t>/26</a:t>
            </a:r>
            <a:endParaRPr lang="ko-KR" altLang="en-US" dirty="0"/>
          </a:p>
        </p:txBody>
      </p:sp>
    </p:spTree>
    <p:extLst>
      <p:ext uri="{BB962C8B-B14F-4D97-AF65-F5344CB8AC3E}">
        <p14:creationId xmlns:p14="http://schemas.microsoft.com/office/powerpoint/2010/main" val="374715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mc:AlternateContent xmlns:mc="http://schemas.openxmlformats.org/markup-compatibility/2006" xmlns:a14="http://schemas.microsoft.com/office/drawing/2010/main">
        <mc:Choice Requires="a14">
          <p:sp>
            <p:nvSpPr>
              <p:cNvPr id="15" name="내용 개체 틀 2"/>
              <p:cNvSpPr txBox="1">
                <a:spLocks/>
              </p:cNvSpPr>
              <p:nvPr/>
            </p:nvSpPr>
            <p:spPr>
              <a:xfrm>
                <a:off x="214746" y="1700933"/>
                <a:ext cx="7848599" cy="463752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t>For a given Training set {X, Y},</a:t>
                </a:r>
                <a:r>
                  <a:rPr lang="en-US" altLang="ko-KR" sz="2000" dirty="0"/>
                  <a:t> </a:t>
                </a:r>
                <a:r>
                  <a:rPr lang="en-US" altLang="ko-KR" sz="2000" dirty="0" smtClean="0"/>
                  <a:t>By </a:t>
                </a:r>
                <a:r>
                  <a:rPr lang="en-US" altLang="ko-KR" sz="2000" dirty="0" err="1" smtClean="0"/>
                  <a:t>bayes</a:t>
                </a:r>
                <a:r>
                  <a:rPr lang="en-US" altLang="ko-KR" sz="2000" dirty="0" smtClean="0"/>
                  <a:t> rule, </a:t>
                </a:r>
              </a:p>
              <a:p>
                <a:pPr marL="0" indent="0">
                  <a:buNone/>
                </a:pPr>
                <a:r>
                  <a:rPr lang="en-US" altLang="ko-KR" sz="2000" dirty="0" smtClean="0"/>
                  <a:t/>
                </a:r>
                <a:br>
                  <a:rPr lang="en-US" altLang="ko-KR" sz="2000" dirty="0" smtClean="0"/>
                </a:b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w</m:t>
                          </m:r>
                        </m:e>
                        <m:e>
                          <m:r>
                            <m:rPr>
                              <m:sty m:val="p"/>
                            </m:rPr>
                            <a:rPr lang="en-US" altLang="ko-KR" sz="2000" smtClean="0">
                              <a:latin typeface="Cambria Math" panose="02040503050406030204" pitchFamily="18" charset="0"/>
                            </a:rPr>
                            <m:t>X</m:t>
                          </m:r>
                          <m:r>
                            <a:rPr lang="en-US" altLang="ko-KR" sz="2000" smtClean="0">
                              <a:latin typeface="Cambria Math" panose="02040503050406030204" pitchFamily="18" charset="0"/>
                            </a:rPr>
                            <m:t>, </m:t>
                          </m:r>
                          <m:r>
                            <m:rPr>
                              <m:sty m:val="p"/>
                            </m:rPr>
                            <a:rPr lang="en-US" altLang="ko-KR" sz="2000" smtClean="0">
                              <a:latin typeface="Cambria Math" panose="02040503050406030204" pitchFamily="18" charset="0"/>
                            </a:rPr>
                            <m:t>Y</m:t>
                          </m:r>
                        </m:e>
                      </m:d>
                      <m:r>
                        <a:rPr lang="en-US" altLang="ko-KR" sz="2000" smtClean="0">
                          <a:latin typeface="Cambria Math" panose="02040503050406030204" pitchFamily="18" charset="0"/>
                        </a:rPr>
                        <m:t>=</m:t>
                      </m:r>
                      <m:f>
                        <m:fPr>
                          <m:ctrlPr>
                            <a:rPr lang="en-US" altLang="ko-KR" sz="2000" i="1" smtClean="0">
                              <a:latin typeface="Cambria Math" panose="02040503050406030204" pitchFamily="18" charset="0"/>
                            </a:rPr>
                          </m:ctrlPr>
                        </m:fPr>
                        <m:num>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Y</m:t>
                              </m:r>
                            </m:e>
                            <m:e>
                              <m:r>
                                <m:rPr>
                                  <m:sty m:val="p"/>
                                </m:rPr>
                                <a:rPr lang="en-US" altLang="ko-KR" sz="2000" smtClean="0">
                                  <a:latin typeface="Cambria Math" panose="02040503050406030204" pitchFamily="18" charset="0"/>
                                </a:rPr>
                                <m:t>X</m:t>
                              </m:r>
                              <m:r>
                                <a:rPr lang="en-US" altLang="ko-KR" sz="2000" smtClean="0">
                                  <a:latin typeface="Cambria Math" panose="02040503050406030204" pitchFamily="18" charset="0"/>
                                </a:rPr>
                                <m:t>, </m:t>
                              </m:r>
                              <m:r>
                                <m:rPr>
                                  <m:sty m:val="p"/>
                                </m:rPr>
                                <a:rPr lang="en-US" altLang="ko-KR" sz="2000" smtClean="0">
                                  <a:latin typeface="Cambria Math" panose="02040503050406030204" pitchFamily="18" charset="0"/>
                                </a:rPr>
                                <m:t>w</m:t>
                              </m:r>
                            </m:e>
                          </m:d>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w</m:t>
                              </m:r>
                            </m:e>
                          </m:d>
                        </m:num>
                        <m:den>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Y</m:t>
                              </m:r>
                            </m:e>
                            <m:e>
                              <m:r>
                                <m:rPr>
                                  <m:sty m:val="p"/>
                                </m:rPr>
                                <a:rPr lang="en-US" altLang="ko-KR" sz="2000" smtClean="0">
                                  <a:latin typeface="Cambria Math" panose="02040503050406030204" pitchFamily="18" charset="0"/>
                                </a:rPr>
                                <m:t>X</m:t>
                              </m:r>
                            </m:e>
                          </m:d>
                        </m:den>
                      </m:f>
                    </m:oMath>
                  </m:oMathPara>
                </a14:m>
                <a:endParaRPr lang="en-US" altLang="ko-KR" sz="20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pPr marL="0" indent="0">
                  <a:buNone/>
                </a:pPr>
                <a:endParaRPr lang="en-US" altLang="ko-KR" sz="2000" dirty="0" smtClean="0"/>
              </a:p>
              <a:p>
                <a:r>
                  <a:rPr lang="en-US" altLang="ko-KR" sz="2000" dirty="0" smtClean="0"/>
                  <a:t>In general, we obtain the parameter by optimizing…</a:t>
                </a:r>
                <a:br>
                  <a:rPr lang="en-US" altLang="ko-KR" sz="2000" dirty="0" smtClean="0"/>
                </a:br>
                <a14:m>
                  <m:oMath xmlns:m="http://schemas.openxmlformats.org/officeDocument/2006/math">
                    <m:sSub>
                      <m:sSubPr>
                        <m:ctrlPr>
                          <a:rPr lang="en-US" altLang="ko-KR" sz="2000" i="1" dirty="0" smtClean="0">
                            <a:latin typeface="Cambria Math" panose="02040503050406030204" pitchFamily="18" charset="0"/>
                          </a:rPr>
                        </m:ctrlPr>
                      </m:sSubPr>
                      <m:e>
                        <m:acc>
                          <m:accPr>
                            <m:chr m:val="̂"/>
                            <m:ctrlPr>
                              <a:rPr lang="en-US" altLang="ko-KR" sz="2000" i="1" smtClean="0">
                                <a:latin typeface="Cambria Math" panose="02040503050406030204" pitchFamily="18" charset="0"/>
                              </a:rPr>
                            </m:ctrlPr>
                          </m:accPr>
                          <m:e>
                            <m:r>
                              <m:rPr>
                                <m:sty m:val="p"/>
                              </m:rPr>
                              <a:rPr lang="en-US" altLang="ko-KR" sz="2000" smtClean="0">
                                <a:latin typeface="Cambria Math" panose="02040503050406030204" pitchFamily="18" charset="0"/>
                              </a:rPr>
                              <m:t>w</m:t>
                            </m:r>
                          </m:e>
                        </m:acc>
                      </m:e>
                      <m:sub>
                        <m:r>
                          <a:rPr lang="en-US" altLang="ko-KR" sz="2000" i="1" dirty="0" smtClean="0">
                            <a:latin typeface="Cambria Math" panose="02040503050406030204" pitchFamily="18" charset="0"/>
                          </a:rPr>
                          <m:t>𝑚𝑎𝑝</m:t>
                        </m:r>
                      </m:sub>
                    </m:sSub>
                    <m:r>
                      <a:rPr lang="en-US" altLang="ko-KR" sz="2000" i="1" dirty="0" smtClean="0">
                        <a:latin typeface="Cambria Math" panose="02040503050406030204" pitchFamily="18" charset="0"/>
                      </a:rPr>
                      <m:t>=</m:t>
                    </m:r>
                    <m:sSub>
                      <m:sSubPr>
                        <m:ctrlPr>
                          <a:rPr lang="en-US" altLang="ko-KR" sz="2000" i="1" dirty="0" smtClean="0">
                            <a:latin typeface="Cambria Math" panose="02040503050406030204" pitchFamily="18" charset="0"/>
                          </a:rPr>
                        </m:ctrlPr>
                      </m:sSubPr>
                      <m:e>
                        <m:r>
                          <m:rPr>
                            <m:sty m:val="p"/>
                          </m:rPr>
                          <a:rPr lang="en-US" altLang="ko-KR" sz="2000" dirty="0" smtClean="0">
                            <a:latin typeface="Cambria Math" panose="02040503050406030204" pitchFamily="18" charset="0"/>
                          </a:rPr>
                          <m:t>argmax</m:t>
                        </m:r>
                      </m:e>
                      <m:sub>
                        <m:r>
                          <m:rPr>
                            <m:sty m:val="p"/>
                          </m:rPr>
                          <a:rPr lang="en-US" altLang="ko-KR" sz="2000" dirty="0" smtClean="0">
                            <a:latin typeface="Cambria Math" panose="02040503050406030204" pitchFamily="18" charset="0"/>
                          </a:rPr>
                          <m:t>w</m:t>
                        </m:r>
                      </m:sub>
                    </m:sSub>
                    <m:r>
                      <a:rPr lang="en-US" altLang="ko-KR" sz="2000" i="1" dirty="0" smtClean="0">
                        <a:latin typeface="Cambria Math" panose="02040503050406030204" pitchFamily="18" charset="0"/>
                      </a:rPr>
                      <m:t>𝑝</m:t>
                    </m:r>
                    <m:d>
                      <m:dPr>
                        <m:ctrlPr>
                          <a:rPr lang="en-US" altLang="ko-KR" sz="2000" i="1" dirty="0" smtClean="0">
                            <a:latin typeface="Cambria Math" panose="02040503050406030204" pitchFamily="18" charset="0"/>
                          </a:rPr>
                        </m:ctrlPr>
                      </m:dPr>
                      <m:e>
                        <m:r>
                          <m:rPr>
                            <m:sty m:val="p"/>
                          </m:rPr>
                          <a:rPr lang="en-US" altLang="ko-KR" sz="2000" dirty="0" smtClean="0">
                            <a:latin typeface="Cambria Math" panose="02040503050406030204" pitchFamily="18" charset="0"/>
                          </a:rPr>
                          <m:t>w</m:t>
                        </m:r>
                      </m:e>
                      <m:e>
                        <m:r>
                          <m:rPr>
                            <m:sty m:val="p"/>
                          </m:rPr>
                          <a:rPr lang="en-US" altLang="ko-KR" sz="2000" dirty="0" smtClean="0">
                            <a:latin typeface="Cambria Math" panose="02040503050406030204" pitchFamily="18" charset="0"/>
                          </a:rPr>
                          <m:t>X</m:t>
                        </m:r>
                        <m:r>
                          <a:rPr lang="en-US" altLang="ko-KR" sz="2000" dirty="0" smtClean="0">
                            <a:latin typeface="Cambria Math" panose="02040503050406030204" pitchFamily="18" charset="0"/>
                          </a:rPr>
                          <m:t>, </m:t>
                        </m:r>
                        <m:r>
                          <m:rPr>
                            <m:sty m:val="p"/>
                          </m:rPr>
                          <a:rPr lang="en-US" altLang="ko-KR" sz="2000" dirty="0" smtClean="0">
                            <a:latin typeface="Cambria Math" panose="02040503050406030204" pitchFamily="18" charset="0"/>
                          </a:rPr>
                          <m:t>Y</m:t>
                        </m:r>
                      </m:e>
                    </m:d>
                  </m:oMath>
                </a14:m>
                <a:r>
                  <a:rPr lang="en-US" altLang="ko-KR" sz="2000" dirty="0" smtClean="0"/>
                  <a:t/>
                </a:r>
                <a:br>
                  <a:rPr lang="en-US" altLang="ko-KR" sz="2000" dirty="0" smtClean="0"/>
                </a:br>
                <a14:m>
                  <m:oMath xmlns:m="http://schemas.openxmlformats.org/officeDocument/2006/math">
                    <m:sSub>
                      <m:sSubPr>
                        <m:ctrlPr>
                          <a:rPr lang="en-US" altLang="ko-KR" sz="2000" i="1" dirty="0" smtClean="0">
                            <a:latin typeface="Cambria Math" panose="02040503050406030204" pitchFamily="18" charset="0"/>
                          </a:rPr>
                        </m:ctrlPr>
                      </m:sSubPr>
                      <m:e>
                        <m:acc>
                          <m:accPr>
                            <m:chr m:val="̂"/>
                            <m:ctrlPr>
                              <a:rPr lang="en-US" altLang="ko-KR" sz="2000" i="1" smtClean="0">
                                <a:latin typeface="Cambria Math" panose="02040503050406030204" pitchFamily="18" charset="0"/>
                              </a:rPr>
                            </m:ctrlPr>
                          </m:accPr>
                          <m:e>
                            <m:r>
                              <m:rPr>
                                <m:sty m:val="p"/>
                              </m:rPr>
                              <a:rPr lang="en-US" altLang="ko-KR" sz="2000" smtClean="0">
                                <a:latin typeface="Cambria Math" panose="02040503050406030204" pitchFamily="18" charset="0"/>
                              </a:rPr>
                              <m:t>w</m:t>
                            </m:r>
                          </m:e>
                        </m:acc>
                      </m:e>
                      <m:sub>
                        <m:r>
                          <a:rPr lang="en-US" altLang="ko-KR" sz="2000" i="1" dirty="0" smtClean="0">
                            <a:latin typeface="Cambria Math" panose="02040503050406030204" pitchFamily="18" charset="0"/>
                          </a:rPr>
                          <m:t>𝑚𝑙𝑒</m:t>
                        </m:r>
                      </m:sub>
                    </m:sSub>
                    <m:r>
                      <a:rPr lang="en-US" altLang="ko-KR" sz="2000" i="1" dirty="0" smtClean="0">
                        <a:latin typeface="Cambria Math" panose="02040503050406030204" pitchFamily="18" charset="0"/>
                      </a:rPr>
                      <m:t>=</m:t>
                    </m:r>
                    <m:sSub>
                      <m:sSubPr>
                        <m:ctrlPr>
                          <a:rPr lang="en-US" altLang="ko-KR" sz="2000" i="1" dirty="0" smtClean="0">
                            <a:latin typeface="Cambria Math" panose="02040503050406030204" pitchFamily="18" charset="0"/>
                          </a:rPr>
                        </m:ctrlPr>
                      </m:sSubPr>
                      <m:e>
                        <m:r>
                          <m:rPr>
                            <m:sty m:val="p"/>
                          </m:rPr>
                          <a:rPr lang="en-US" altLang="ko-KR" sz="2000" dirty="0" smtClean="0">
                            <a:latin typeface="Cambria Math" panose="02040503050406030204" pitchFamily="18" charset="0"/>
                          </a:rPr>
                          <m:t>argmax</m:t>
                        </m:r>
                      </m:e>
                      <m:sub>
                        <m:r>
                          <m:rPr>
                            <m:sty m:val="p"/>
                          </m:rPr>
                          <a:rPr lang="en-US" altLang="ko-KR" sz="2000" dirty="0" smtClean="0">
                            <a:latin typeface="Cambria Math" panose="02040503050406030204" pitchFamily="18" charset="0"/>
                          </a:rPr>
                          <m:t>w</m:t>
                        </m:r>
                      </m:sub>
                    </m:sSub>
                    <m:r>
                      <a:rPr lang="en-US" altLang="ko-KR" sz="2000" i="1" dirty="0" smtClean="0">
                        <a:latin typeface="Cambria Math" panose="02040503050406030204" pitchFamily="18" charset="0"/>
                      </a:rPr>
                      <m:t>𝑝</m:t>
                    </m:r>
                    <m:r>
                      <a:rPr lang="en-US" altLang="ko-KR" sz="2000" i="1" dirty="0" smtClean="0">
                        <a:latin typeface="Cambria Math" panose="02040503050406030204" pitchFamily="18" charset="0"/>
                      </a:rPr>
                      <m:t>(</m:t>
                    </m:r>
                    <m:r>
                      <m:rPr>
                        <m:sty m:val="p"/>
                      </m:rPr>
                      <a:rPr lang="en-US" altLang="ko-KR" sz="2000" dirty="0" smtClean="0">
                        <a:latin typeface="Cambria Math" panose="02040503050406030204" pitchFamily="18" charset="0"/>
                      </a:rPr>
                      <m:t>Y</m:t>
                    </m:r>
                    <m:r>
                      <a:rPr lang="en-US" altLang="ko-KR" sz="2000" dirty="0" smtClean="0">
                        <a:latin typeface="Cambria Math" panose="02040503050406030204" pitchFamily="18" charset="0"/>
                      </a:rPr>
                      <m:t>|</m:t>
                    </m:r>
                    <m:r>
                      <m:rPr>
                        <m:sty m:val="p"/>
                      </m:rPr>
                      <a:rPr lang="en-US" altLang="ko-KR" sz="2000" dirty="0" smtClean="0">
                        <a:latin typeface="Cambria Math" panose="02040503050406030204" pitchFamily="18" charset="0"/>
                      </a:rPr>
                      <m:t>X</m:t>
                    </m:r>
                    <m:r>
                      <a:rPr lang="en-US" altLang="ko-KR" sz="2000" dirty="0" smtClean="0">
                        <a:latin typeface="Cambria Math" panose="02040503050406030204" pitchFamily="18" charset="0"/>
                      </a:rPr>
                      <m:t>, </m:t>
                    </m:r>
                    <m:r>
                      <m:rPr>
                        <m:sty m:val="p"/>
                      </m:rPr>
                      <a:rPr lang="en-US" altLang="ko-KR" sz="2000" dirty="0" smtClean="0">
                        <a:latin typeface="Cambria Math" panose="02040503050406030204" pitchFamily="18" charset="0"/>
                      </a:rPr>
                      <m:t>w</m:t>
                    </m:r>
                    <m:r>
                      <a:rPr lang="en-US" altLang="ko-KR" sz="2000" dirty="0" smtClean="0">
                        <a:latin typeface="Cambria Math" panose="02040503050406030204" pitchFamily="18" charset="0"/>
                      </a:rPr>
                      <m:t>)</m:t>
                    </m:r>
                  </m:oMath>
                </a14:m>
                <a:endParaRPr lang="en-US" altLang="ko-KR" sz="2000" dirty="0" smtClean="0"/>
              </a:p>
              <a:p>
                <a:r>
                  <a:rPr lang="en-US" altLang="ko-KR" sz="2000" dirty="0" smtClean="0"/>
                  <a:t>If we know the posterior distribution, we can sample the w from the distribution and get more accurate prediction!</a:t>
                </a:r>
              </a:p>
            </p:txBody>
          </p:sp>
        </mc:Choice>
        <mc:Fallback xmlns="">
          <p:sp>
            <p:nvSpPr>
              <p:cNvPr id="15" name="내용 개체 틀 2"/>
              <p:cNvSpPr txBox="1">
                <a:spLocks noRot="1" noChangeAspect="1" noMove="1" noResize="1" noEditPoints="1" noAdjustHandles="1" noChangeArrowheads="1" noChangeShapeType="1" noTextEdit="1"/>
              </p:cNvSpPr>
              <p:nvPr/>
            </p:nvSpPr>
            <p:spPr>
              <a:xfrm>
                <a:off x="214746" y="1700933"/>
                <a:ext cx="7848599" cy="4637521"/>
              </a:xfrm>
              <a:prstGeom prst="rect">
                <a:avLst/>
              </a:prstGeom>
              <a:blipFill>
                <a:blip r:embed="rId3"/>
                <a:stretch>
                  <a:fillRect l="-699" t="-1314" b="-1445"/>
                </a:stretch>
              </a:blipFill>
            </p:spPr>
            <p:txBody>
              <a:bodyPr/>
              <a:lstStyle/>
              <a:p>
                <a:r>
                  <a:rPr lang="ko-KR" altLang="en-US">
                    <a:noFill/>
                  </a:rPr>
                  <a:t> </a:t>
                </a:r>
              </a:p>
            </p:txBody>
          </p:sp>
        </mc:Fallback>
      </mc:AlternateContent>
      <p:cxnSp>
        <p:nvCxnSpPr>
          <p:cNvPr id="16" name="직선 화살표 연결선 15"/>
          <p:cNvCxnSpPr/>
          <p:nvPr/>
        </p:nvCxnSpPr>
        <p:spPr>
          <a:xfrm flipH="1" flipV="1">
            <a:off x="4636078" y="2624571"/>
            <a:ext cx="161925" cy="151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30832" y="4116532"/>
            <a:ext cx="1192827" cy="369332"/>
          </a:xfrm>
          <a:prstGeom prst="rect">
            <a:avLst/>
          </a:prstGeom>
          <a:noFill/>
        </p:spPr>
        <p:txBody>
          <a:bodyPr wrap="none" rtlCol="0">
            <a:spAutoFit/>
          </a:bodyPr>
          <a:lstStyle/>
          <a:p>
            <a:r>
              <a:rPr lang="en-US" altLang="ko-KR" dirty="0" smtClean="0"/>
              <a:t>likelihood</a:t>
            </a:r>
            <a:endParaRPr lang="ko-KR" altLang="en-US" dirty="0"/>
          </a:p>
        </p:txBody>
      </p:sp>
      <p:cxnSp>
        <p:nvCxnSpPr>
          <p:cNvPr id="18" name="직선 화살표 연결선 17"/>
          <p:cNvCxnSpPr/>
          <p:nvPr/>
        </p:nvCxnSpPr>
        <p:spPr>
          <a:xfrm flipV="1">
            <a:off x="2558762" y="2963141"/>
            <a:ext cx="247650" cy="75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27094" y="3707823"/>
            <a:ext cx="1118896" cy="369332"/>
          </a:xfrm>
          <a:prstGeom prst="rect">
            <a:avLst/>
          </a:prstGeom>
          <a:noFill/>
        </p:spPr>
        <p:txBody>
          <a:bodyPr wrap="none" rtlCol="0">
            <a:spAutoFit/>
          </a:bodyPr>
          <a:lstStyle/>
          <a:p>
            <a:r>
              <a:rPr lang="en-US" altLang="ko-KR" dirty="0" smtClean="0"/>
              <a:t>posterior</a:t>
            </a:r>
            <a:endParaRPr lang="ko-KR" altLang="en-US" dirty="0"/>
          </a:p>
        </p:txBody>
      </p:sp>
      <p:sp>
        <p:nvSpPr>
          <p:cNvPr id="20" name="TextBox 19"/>
          <p:cNvSpPr txBox="1"/>
          <p:nvPr/>
        </p:nvSpPr>
        <p:spPr>
          <a:xfrm>
            <a:off x="6503844" y="3494809"/>
            <a:ext cx="679994" cy="369332"/>
          </a:xfrm>
          <a:prstGeom prst="rect">
            <a:avLst/>
          </a:prstGeom>
          <a:noFill/>
        </p:spPr>
        <p:txBody>
          <a:bodyPr wrap="none" rtlCol="0">
            <a:spAutoFit/>
          </a:bodyPr>
          <a:lstStyle/>
          <a:p>
            <a:r>
              <a:rPr lang="en-US" altLang="ko-KR" dirty="0" smtClean="0"/>
              <a:t>prior</a:t>
            </a:r>
            <a:endParaRPr lang="ko-KR" altLang="en-US" dirty="0"/>
          </a:p>
        </p:txBody>
      </p:sp>
      <p:cxnSp>
        <p:nvCxnSpPr>
          <p:cNvPr id="21" name="직선 화살표 연결선 20"/>
          <p:cNvCxnSpPr/>
          <p:nvPr/>
        </p:nvCxnSpPr>
        <p:spPr>
          <a:xfrm flipH="1" flipV="1">
            <a:off x="5577321" y="2645353"/>
            <a:ext cx="1145597" cy="783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제목 1"/>
          <p:cNvSpPr txBox="1">
            <a:spLocks/>
          </p:cNvSpPr>
          <p:nvPr/>
        </p:nvSpPr>
        <p:spPr>
          <a:xfrm>
            <a:off x="0" y="1"/>
            <a:ext cx="3666146" cy="418744"/>
          </a:xfrm>
          <a:prstGeom prst="rect">
            <a:avLst/>
          </a:prstGeom>
        </p:spPr>
        <p:txBody>
          <a:bodyPr vert="horz" lIns="91440" tIns="45720" rIns="91440" bIns="45720" rtlCol="0" anchor="ctr">
            <a:normAutofit fontScale="900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smtClean="0"/>
              <a:t>Appendix</a:t>
            </a:r>
            <a:endParaRPr lang="ko-KR" altLang="en-US" sz="2800" dirty="0"/>
          </a:p>
        </p:txBody>
      </p:sp>
      <p:sp>
        <p:nvSpPr>
          <p:cNvPr id="3" name="슬라이드 번호 개체 틀 2"/>
          <p:cNvSpPr>
            <a:spLocks noGrp="1"/>
          </p:cNvSpPr>
          <p:nvPr>
            <p:ph type="sldNum" sz="quarter" idx="12"/>
          </p:nvPr>
        </p:nvSpPr>
        <p:spPr/>
        <p:txBody>
          <a:bodyPr/>
          <a:lstStyle/>
          <a:p>
            <a:fld id="{904D251B-C949-4215-B7F2-EBF592B9FCF5}" type="slidenum">
              <a:rPr lang="ko-KR" altLang="en-US" smtClean="0"/>
              <a:pPr/>
              <a:t>69</a:t>
            </a:fld>
            <a:r>
              <a:rPr lang="en-US" altLang="ko-KR" smtClean="0"/>
              <a:t>/26</a:t>
            </a:r>
            <a:endParaRPr lang="ko-KR" altLang="en-US" dirty="0"/>
          </a:p>
        </p:txBody>
      </p:sp>
    </p:spTree>
    <p:extLst>
      <p:ext uri="{BB962C8B-B14F-4D97-AF65-F5344CB8AC3E}">
        <p14:creationId xmlns:p14="http://schemas.microsoft.com/office/powerpoint/2010/main" val="16129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1164574"/>
            <a:ext cx="9075420" cy="1986399"/>
          </a:xfrm>
        </p:spPr>
        <p:txBody>
          <a:bodyPr>
            <a:normAutofit/>
          </a:bodyPr>
          <a:lstStyle/>
          <a:p>
            <a:r>
              <a:rPr lang="ko-KR" altLang="en-US" sz="2000" dirty="0" smtClean="0">
                <a:ea typeface="나눔바른고딕" panose="020B0603020101020101" pitchFamily="50" charset="-127"/>
                <a:cs typeface="Calibri" panose="020F0502020204030204" pitchFamily="34" charset="0"/>
              </a:rPr>
              <a:t>이를 참고하여 </a:t>
            </a:r>
            <a:r>
              <a:rPr lang="en-US" altLang="ko-KR" sz="2000" dirty="0" smtClean="0">
                <a:ea typeface="나눔바른고딕" panose="020B0603020101020101" pitchFamily="50" charset="-127"/>
                <a:cs typeface="Calibri" panose="020F0502020204030204" pitchFamily="34" charset="0"/>
              </a:rPr>
              <a:t>Parameter</a:t>
            </a:r>
            <a:r>
              <a:rPr lang="ko-KR" altLang="en-US" sz="2000" dirty="0" smtClean="0">
                <a:ea typeface="나눔바른고딕" panose="020B0603020101020101" pitchFamily="50" charset="-127"/>
                <a:cs typeface="Calibri" panose="020F0502020204030204" pitchFamily="34" charset="0"/>
              </a:rPr>
              <a:t>를 설정하였으며</a:t>
            </a:r>
            <a:r>
              <a:rPr lang="en-US" altLang="ko-KR" sz="2000" dirty="0" smtClean="0">
                <a:ea typeface="나눔바른고딕" panose="020B0603020101020101" pitchFamily="50" charset="-127"/>
                <a:cs typeface="Calibri" panose="020F0502020204030204" pitchFamily="34" charset="0"/>
              </a:rPr>
              <a:t>, </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Random Forest: Tree </a:t>
            </a:r>
            <a:r>
              <a:rPr lang="ko-KR" altLang="en-US" sz="1600" dirty="0" smtClean="0">
                <a:ea typeface="나눔바른고딕" panose="020B0603020101020101" pitchFamily="50" charset="-127"/>
                <a:cs typeface="Calibri" panose="020F0502020204030204" pitchFamily="34" charset="0"/>
              </a:rPr>
              <a:t>개수</a:t>
            </a:r>
            <a:r>
              <a:rPr lang="en-US" altLang="ko-KR" sz="1600" dirty="0" smtClean="0">
                <a:ea typeface="나눔바른고딕" panose="020B0603020101020101" pitchFamily="50" charset="-127"/>
                <a:cs typeface="Calibri" panose="020F0502020204030204" pitchFamily="34" charset="0"/>
              </a:rPr>
              <a:t>(100~1000</a:t>
            </a:r>
            <a:r>
              <a:rPr lang="ko-KR" altLang="en-US" sz="1600" dirty="0" smtClean="0">
                <a:ea typeface="나눔바른고딕" panose="020B0603020101020101" pitchFamily="50" charset="-127"/>
                <a:cs typeface="Calibri" panose="020F0502020204030204" pitchFamily="34" charset="0"/>
              </a:rPr>
              <a:t>까지 </a:t>
            </a:r>
            <a:r>
              <a:rPr lang="en-US" altLang="ko-KR" sz="1600" dirty="0" smtClean="0">
                <a:ea typeface="나눔바른고딕" panose="020B0603020101020101" pitchFamily="50" charset="-127"/>
                <a:cs typeface="Calibri" panose="020F0502020204030204" pitchFamily="34" charset="0"/>
              </a:rPr>
              <a:t>100</a:t>
            </a:r>
            <a:r>
              <a:rPr lang="ko-KR" altLang="en-US" sz="1600" dirty="0" smtClean="0">
                <a:ea typeface="나눔바른고딕" panose="020B0603020101020101" pitchFamily="50" charset="-127"/>
                <a:cs typeface="Calibri" panose="020F0502020204030204" pitchFamily="34" charset="0"/>
              </a:rPr>
              <a:t>단위</a:t>
            </a:r>
            <a:r>
              <a:rPr lang="en-US" altLang="ko-KR" sz="1600" dirty="0" smtClean="0">
                <a:ea typeface="나눔바른고딕" panose="020B0603020101020101" pitchFamily="50" charset="-127"/>
                <a:cs typeface="Calibri" panose="020F0502020204030204" pitchFamily="34" charset="0"/>
              </a:rPr>
              <a:t>) / </a:t>
            </a:r>
            <a:r>
              <a:rPr lang="ko-KR" altLang="en-US" sz="1600" dirty="0" smtClean="0">
                <a:ea typeface="나눔바른고딕" panose="020B0603020101020101" pitchFamily="50" charset="-127"/>
                <a:cs typeface="Calibri" panose="020F0502020204030204" pitchFamily="34" charset="0"/>
              </a:rPr>
              <a:t>무한 분기</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SVM: C</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1, 10, 100, </a:t>
            </a:r>
            <a:r>
              <a:rPr lang="ko-KR" altLang="en-US" sz="1600" dirty="0" smtClean="0">
                <a:ea typeface="나눔바른고딕" panose="020B0603020101020101" pitchFamily="50" charset="-127"/>
                <a:cs typeface="Calibri" panose="020F0502020204030204" pitchFamily="34" charset="0"/>
              </a:rPr>
              <a:t>그리고 </a:t>
            </a:r>
            <a:r>
              <a:rPr lang="en-US" altLang="ko-KR" sz="1600" dirty="0" smtClean="0">
                <a:ea typeface="나눔바른고딕" panose="020B0603020101020101" pitchFamily="50" charset="-127"/>
                <a:cs typeface="Calibri" panose="020F0502020204030204" pitchFamily="34" charset="0"/>
              </a:rPr>
              <a:t>gamma</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0.01, 0.001, 0.0001</a:t>
            </a:r>
            <a:r>
              <a:rPr lang="ko-KR" altLang="en-US" sz="1600" dirty="0" smtClean="0">
                <a:ea typeface="나눔바른고딕" panose="020B0603020101020101" pitchFamily="50" charset="-127"/>
                <a:cs typeface="Calibri" panose="020F0502020204030204" pitchFamily="34" charset="0"/>
              </a:rPr>
              <a:t>으로 변경해 가며 </a:t>
            </a:r>
            <a:r>
              <a:rPr lang="en-US" altLang="ko-KR" sz="1600" dirty="0" smtClean="0">
                <a:ea typeface="나눔바른고딕" panose="020B0603020101020101" pitchFamily="50" charset="-127"/>
                <a:cs typeface="Calibri" panose="020F0502020204030204" pitchFamily="34" charset="0"/>
              </a:rPr>
              <a:t>9</a:t>
            </a:r>
            <a:r>
              <a:rPr lang="ko-KR" altLang="en-US" sz="1600" dirty="0" smtClean="0">
                <a:ea typeface="나눔바른고딕" panose="020B0603020101020101" pitchFamily="50" charset="-127"/>
                <a:cs typeface="Calibri" panose="020F0502020204030204" pitchFamily="34" charset="0"/>
              </a:rPr>
              <a:t>회 반복</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K-NN: k</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3, 5, 7</a:t>
            </a:r>
            <a:r>
              <a:rPr lang="ko-KR" altLang="en-US" sz="1600" dirty="0" smtClean="0">
                <a:ea typeface="나눔바른고딕" panose="020B0603020101020101" pitchFamily="50" charset="-127"/>
                <a:cs typeface="Calibri" panose="020F0502020204030204" pitchFamily="34" charset="0"/>
              </a:rPr>
              <a:t>로 반복 </a:t>
            </a:r>
            <a:r>
              <a:rPr lang="en-US" altLang="ko-KR" sz="1600" dirty="0" smtClean="0">
                <a:ea typeface="나눔바른고딕" panose="020B0603020101020101" pitchFamily="50" charset="-127"/>
                <a:cs typeface="Calibri" panose="020F0502020204030204" pitchFamily="34" charset="0"/>
              </a:rPr>
              <a:t>(</a:t>
            </a:r>
            <a:r>
              <a:rPr lang="ko-KR" altLang="en-US" sz="1600" dirty="0" smtClean="0">
                <a:ea typeface="나눔바른고딕" panose="020B0603020101020101" pitchFamily="50" charset="-127"/>
                <a:cs typeface="Calibri" panose="020F0502020204030204" pitchFamily="34" charset="0"/>
              </a:rPr>
              <a:t>동률 배제하기 위해 홀수로 지정</a:t>
            </a:r>
            <a:r>
              <a:rPr lang="en-US" altLang="ko-KR" sz="1600" dirty="0" smtClean="0">
                <a:ea typeface="나눔바른고딕" panose="020B0603020101020101" pitchFamily="50" charset="-127"/>
                <a:cs typeface="Calibri" panose="020F0502020204030204" pitchFamily="34" charset="0"/>
              </a:rPr>
              <a:t>)</a:t>
            </a:r>
          </a:p>
          <a:p>
            <a:pPr lvl="1"/>
            <a:r>
              <a:rPr lang="en-US" altLang="ko-KR" sz="1600" dirty="0">
                <a:ea typeface="나눔바른고딕" panose="020B0603020101020101" pitchFamily="50" charset="-127"/>
                <a:cs typeface="Calibri" panose="020F0502020204030204" pitchFamily="34" charset="0"/>
              </a:rPr>
              <a:t>LGBM: Tree </a:t>
            </a:r>
            <a:r>
              <a:rPr lang="ko-KR" altLang="en-US" sz="1600" dirty="0">
                <a:ea typeface="나눔바른고딕" panose="020B0603020101020101" pitchFamily="50" charset="-127"/>
                <a:cs typeface="Calibri" panose="020F0502020204030204" pitchFamily="34" charset="0"/>
              </a:rPr>
              <a:t>개수</a:t>
            </a:r>
            <a:r>
              <a:rPr lang="en-US" altLang="ko-KR" sz="1600" dirty="0">
                <a:ea typeface="나눔바른고딕" panose="020B0603020101020101" pitchFamily="50" charset="-127"/>
                <a:cs typeface="Calibri" panose="020F0502020204030204" pitchFamily="34" charset="0"/>
              </a:rPr>
              <a:t>(100~1000</a:t>
            </a:r>
            <a:r>
              <a:rPr lang="ko-KR" altLang="en-US" sz="1600" dirty="0">
                <a:ea typeface="나눔바른고딕" panose="020B0603020101020101" pitchFamily="50" charset="-127"/>
                <a:cs typeface="Calibri" panose="020F0502020204030204" pitchFamily="34" charset="0"/>
              </a:rPr>
              <a:t>까지 </a:t>
            </a:r>
            <a:r>
              <a:rPr lang="en-US" altLang="ko-KR" sz="1600" dirty="0">
                <a:ea typeface="나눔바른고딕" panose="020B0603020101020101" pitchFamily="50" charset="-127"/>
                <a:cs typeface="Calibri" panose="020F0502020204030204" pitchFamily="34" charset="0"/>
              </a:rPr>
              <a:t>100</a:t>
            </a:r>
            <a:r>
              <a:rPr lang="ko-KR" altLang="en-US" sz="1600" dirty="0">
                <a:ea typeface="나눔바른고딕" panose="020B0603020101020101" pitchFamily="50" charset="-127"/>
                <a:cs typeface="Calibri" panose="020F0502020204030204" pitchFamily="34" charset="0"/>
              </a:rPr>
              <a:t>단위</a:t>
            </a:r>
            <a:r>
              <a:rPr lang="en-US" altLang="ko-KR" sz="1600" dirty="0">
                <a:ea typeface="나눔바른고딕" panose="020B0603020101020101" pitchFamily="50" charset="-127"/>
                <a:cs typeface="Calibri" panose="020F0502020204030204" pitchFamily="34" charset="0"/>
              </a:rPr>
              <a:t>) / </a:t>
            </a:r>
            <a:r>
              <a:rPr lang="ko-KR" altLang="en-US" sz="1600" dirty="0">
                <a:ea typeface="나눔바른고딕" panose="020B0603020101020101" pitchFamily="50" charset="-127"/>
                <a:cs typeface="Calibri" panose="020F0502020204030204" pitchFamily="34" charset="0"/>
              </a:rPr>
              <a:t>무한 분기 </a:t>
            </a:r>
            <a:r>
              <a:rPr lang="en-US" altLang="ko-KR" sz="1600" dirty="0">
                <a:ea typeface="나눔바른고딕" panose="020B0603020101020101" pitchFamily="50" charset="-127"/>
                <a:cs typeface="Calibri" panose="020F0502020204030204" pitchFamily="34" charset="0"/>
              </a:rPr>
              <a:t>/ learning rate: 0.1, 0.05, 0.01</a:t>
            </a:r>
          </a:p>
          <a:p>
            <a:pPr lvl="1"/>
            <a:r>
              <a:rPr lang="en-US" altLang="ko-KR" sz="1600" dirty="0" err="1">
                <a:ea typeface="나눔바른고딕" panose="020B0603020101020101" pitchFamily="50" charset="-127"/>
                <a:cs typeface="Calibri" panose="020F0502020204030204" pitchFamily="34" charset="0"/>
              </a:rPr>
              <a:t>Logisitc</a:t>
            </a:r>
            <a:r>
              <a:rPr lang="en-US" altLang="ko-KR" sz="1600" dirty="0">
                <a:ea typeface="나눔바른고딕" panose="020B0603020101020101" pitchFamily="50" charset="-127"/>
                <a:cs typeface="Calibri" panose="020F0502020204030204" pitchFamily="34" charset="0"/>
              </a:rPr>
              <a:t> Regression: Cost Function</a:t>
            </a:r>
            <a:r>
              <a:rPr lang="ko-KR" altLang="en-US" sz="1600" dirty="0">
                <a:ea typeface="나눔바른고딕" panose="020B0603020101020101" pitchFamily="50" charset="-127"/>
                <a:cs typeface="Calibri" panose="020F0502020204030204" pitchFamily="34" charset="0"/>
              </a:rPr>
              <a:t>을 기본값인 </a:t>
            </a:r>
            <a:r>
              <a:rPr lang="en-US" altLang="ko-KR" sz="1600" dirty="0">
                <a:ea typeface="나눔바른고딕" panose="020B0603020101020101" pitchFamily="50" charset="-127"/>
                <a:cs typeface="Calibri" panose="020F0502020204030204" pitchFamily="34" charset="0"/>
              </a:rPr>
              <a:t>1</a:t>
            </a:r>
            <a:r>
              <a:rPr lang="ko-KR" altLang="en-US" sz="1600" dirty="0">
                <a:ea typeface="나눔바른고딕" panose="020B0603020101020101" pitchFamily="50" charset="-127"/>
                <a:cs typeface="Calibri" panose="020F0502020204030204" pitchFamily="34" charset="0"/>
              </a:rPr>
              <a:t>에서 </a:t>
            </a:r>
            <a:r>
              <a:rPr lang="en-US" altLang="ko-KR" sz="1600" dirty="0">
                <a:ea typeface="나눔바른고딕" panose="020B0603020101020101" pitchFamily="50" charset="-127"/>
                <a:cs typeface="Calibri" panose="020F0502020204030204" pitchFamily="34" charset="0"/>
              </a:rPr>
              <a:t>2</a:t>
            </a:r>
            <a:r>
              <a:rPr lang="ko-KR" altLang="en-US" sz="1600" dirty="0">
                <a:ea typeface="나눔바른고딕" panose="020B0603020101020101" pitchFamily="50" charset="-127"/>
                <a:cs typeface="Calibri" panose="020F0502020204030204" pitchFamily="34" charset="0"/>
              </a:rPr>
              <a:t>배씩 늘려가며 </a:t>
            </a:r>
            <a:r>
              <a:rPr lang="en-US" altLang="ko-KR" sz="1600" dirty="0">
                <a:ea typeface="나눔바른고딕" panose="020B0603020101020101" pitchFamily="50" charset="-127"/>
                <a:cs typeface="Calibri" panose="020F0502020204030204" pitchFamily="34" charset="0"/>
              </a:rPr>
              <a:t>128</a:t>
            </a:r>
            <a:r>
              <a:rPr lang="ko-KR" altLang="en-US" sz="1600" dirty="0">
                <a:ea typeface="나눔바른고딕" panose="020B0603020101020101" pitchFamily="50" charset="-127"/>
                <a:cs typeface="Calibri" panose="020F0502020204030204" pitchFamily="34" charset="0"/>
              </a:rPr>
              <a:t>까지 </a:t>
            </a:r>
            <a:r>
              <a:rPr lang="ko-KR" altLang="en-US" sz="1600" dirty="0" smtClean="0">
                <a:ea typeface="나눔바른고딕" panose="020B0603020101020101" pitchFamily="50" charset="-127"/>
                <a:cs typeface="Calibri" panose="020F0502020204030204" pitchFamily="34" charset="0"/>
              </a:rPr>
              <a:t>반복</a:t>
            </a:r>
            <a:endParaRPr lang="en-US" altLang="ko-KR" sz="1600" dirty="0" smtClean="0">
              <a:ea typeface="나눔바른고딕" panose="020B0603020101020101" pitchFamily="50" charset="-127"/>
              <a:cs typeface="Calibri" panose="020F0502020204030204" pitchFamily="34" charset="0"/>
            </a:endParaRPr>
          </a:p>
          <a:p>
            <a:pPr lvl="1"/>
            <a:endParaRPr lang="en-US" altLang="ko-KR" sz="1600" dirty="0" smtClean="0">
              <a:ea typeface="나눔바른고딕" panose="020B0603020101020101" pitchFamily="50" charset="-127"/>
              <a:cs typeface="Calibri" panose="020F0502020204030204" pitchFamily="34" charset="0"/>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7</a:t>
            </a:fld>
            <a:r>
              <a:rPr lang="en-US" altLang="ko-KR" smtClean="0"/>
              <a:t>/26</a:t>
            </a:r>
            <a:endParaRPr lang="ko-KR" altLang="en-US" dirty="0"/>
          </a:p>
        </p:txBody>
      </p:sp>
      <p:sp>
        <p:nvSpPr>
          <p:cNvPr id="9" name="내용 개체 틀 6"/>
          <p:cNvSpPr txBox="1">
            <a:spLocks/>
          </p:cNvSpPr>
          <p:nvPr/>
        </p:nvSpPr>
        <p:spPr>
          <a:xfrm>
            <a:off x="68580" y="3259830"/>
            <a:ext cx="9075420" cy="198639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ea typeface="나눔바른고딕" panose="020B0603020101020101" pitchFamily="50" charset="-127"/>
                <a:cs typeface="Calibri" panose="020F0502020204030204" pitchFamily="34" charset="0"/>
              </a:rPr>
              <a:t>Normalization, </a:t>
            </a:r>
            <a:r>
              <a:rPr lang="en-US" altLang="ko-KR" sz="2000" dirty="0" err="1" smtClean="0">
                <a:ea typeface="나눔바른고딕" panose="020B0603020101020101" pitchFamily="50" charset="-127"/>
                <a:cs typeface="Calibri" panose="020F0502020204030204" pitchFamily="34" charset="0"/>
              </a:rPr>
              <a:t>OverSampling</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등의 기법을 추가로 이용하여 전</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후 평가 진행</a:t>
            </a:r>
            <a:r>
              <a:rPr lang="en-US" altLang="ko-KR" sz="2000" dirty="0" smtClean="0">
                <a:ea typeface="나눔바른고딕" panose="020B0603020101020101" pitchFamily="50" charset="-127"/>
                <a:cs typeface="Calibri" panose="020F0502020204030204" pitchFamily="34" charset="0"/>
              </a:rPr>
              <a:t> </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Normalization:</a:t>
            </a:r>
            <a:r>
              <a:rPr lang="ko-KR" altLang="en-US" sz="1600" dirty="0" smtClean="0">
                <a:ea typeface="나눔바른고딕" panose="020B0603020101020101" pitchFamily="50" charset="-127"/>
                <a:cs typeface="Calibri" panose="020F0502020204030204" pitchFamily="34" charset="0"/>
              </a:rPr>
              <a:t> </a:t>
            </a:r>
            <a:r>
              <a:rPr lang="en-US" altLang="ko-KR" sz="1600" dirty="0" smtClean="0">
                <a:ea typeface="나눔바른고딕" panose="020B0603020101020101" pitchFamily="50" charset="-127"/>
                <a:cs typeface="Calibri" panose="020F0502020204030204" pitchFamily="34" charset="0"/>
              </a:rPr>
              <a:t>Min-Max-Scaling</a:t>
            </a:r>
          </a:p>
          <a:p>
            <a:pPr lvl="1"/>
            <a:r>
              <a:rPr lang="en-US" altLang="ko-KR" sz="1600" dirty="0" err="1" smtClean="0">
                <a:ea typeface="나눔바른고딕" panose="020B0603020101020101" pitchFamily="50" charset="-127"/>
                <a:cs typeface="Calibri" panose="020F0502020204030204" pitchFamily="34" charset="0"/>
              </a:rPr>
              <a:t>OverSampling</a:t>
            </a:r>
            <a:r>
              <a:rPr lang="en-US" altLang="ko-KR" sz="1600" dirty="0" smtClean="0">
                <a:ea typeface="나눔바른고딕" panose="020B0603020101020101" pitchFamily="50" charset="-127"/>
                <a:cs typeface="Calibri" panose="020F0502020204030204" pitchFamily="34" charset="0"/>
              </a:rPr>
              <a:t>: SMOTE</a:t>
            </a:r>
          </a:p>
        </p:txBody>
      </p:sp>
    </p:spTree>
    <p:extLst>
      <p:ext uri="{BB962C8B-B14F-4D97-AF65-F5344CB8AC3E}">
        <p14:creationId xmlns:p14="http://schemas.microsoft.com/office/powerpoint/2010/main" val="234861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p:sp>
        <p:nvSpPr>
          <p:cNvPr id="15" name="내용 개체 틀 2"/>
          <p:cNvSpPr txBox="1">
            <a:spLocks/>
          </p:cNvSpPr>
          <p:nvPr/>
        </p:nvSpPr>
        <p:spPr>
          <a:xfrm>
            <a:off x="195696" y="152948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t>However, even though we know the posterior distribution, it is intractable to get the exact conditional probability.</a:t>
            </a:r>
          </a:p>
          <a:p>
            <a:endParaRPr lang="en-US" altLang="ko-KR" sz="2000" dirty="0"/>
          </a:p>
          <a:p>
            <a:endParaRPr lang="en-US" altLang="ko-KR" sz="2000" dirty="0" smtClean="0"/>
          </a:p>
          <a:p>
            <a:endParaRPr lang="en-US" altLang="ko-KR" sz="2000" dirty="0"/>
          </a:p>
          <a:p>
            <a:r>
              <a:rPr lang="en-US" altLang="ko-KR" sz="2000" dirty="0" smtClean="0"/>
              <a:t>Therefore, </a:t>
            </a:r>
            <a:r>
              <a:rPr lang="en-US" altLang="ko-KR" sz="2000" b="1" i="1" dirty="0" err="1" smtClean="0"/>
              <a:t>Variational</a:t>
            </a:r>
            <a:r>
              <a:rPr lang="en-US" altLang="ko-KR" sz="2000" b="1" i="1" dirty="0" smtClean="0"/>
              <a:t> Inference </a:t>
            </a:r>
            <a:r>
              <a:rPr lang="en-US" altLang="ko-KR" sz="2000" dirty="0" smtClean="0"/>
              <a:t>method is used to approximate the posterior distribution with tractable and </a:t>
            </a:r>
            <a:r>
              <a:rPr lang="en-US" altLang="ko-KR" sz="2000" dirty="0"/>
              <a:t>parametrized</a:t>
            </a:r>
            <a:r>
              <a:rPr lang="en-US" altLang="ko-KR" sz="2000" dirty="0" smtClean="0"/>
              <a:t> distributions.</a:t>
            </a:r>
            <a:endParaRPr lang="en-US" altLang="ko-KR" sz="2000" dirty="0"/>
          </a:p>
          <a:p>
            <a:r>
              <a:rPr lang="en-US" altLang="ko-KR" sz="2000" dirty="0" smtClean="0"/>
              <a:t>Dropout as Bayesian approximation (</a:t>
            </a:r>
            <a:r>
              <a:rPr lang="en-US" altLang="ko-KR" sz="2000" dirty="0" err="1" smtClean="0"/>
              <a:t>MonteCarlo</a:t>
            </a:r>
            <a:r>
              <a:rPr lang="en-US" altLang="ko-KR" sz="2000" dirty="0" smtClean="0"/>
              <a:t>-Dropout, </a:t>
            </a:r>
            <a:r>
              <a:rPr lang="en-US" altLang="ko-KR" sz="2000" dirty="0" err="1" smtClean="0"/>
              <a:t>Yarin</a:t>
            </a:r>
            <a:r>
              <a:rPr lang="en-US" altLang="ko-KR" sz="2000" dirty="0" smtClean="0"/>
              <a:t> Gal 2015)</a:t>
            </a:r>
          </a:p>
          <a:p>
            <a:pPr marL="971550" lvl="1" indent="-514350">
              <a:buFont typeface="+mj-lt"/>
              <a:buAutoNum type="romanUcPeriod"/>
            </a:pPr>
            <a:r>
              <a:rPr lang="en-US" altLang="ko-KR" sz="1600" dirty="0" smtClean="0"/>
              <a:t>Parameterize the posterior with Bernoulli random variable (Dropout)</a:t>
            </a:r>
          </a:p>
          <a:p>
            <a:pPr marL="971550" lvl="1" indent="-514350">
              <a:buFont typeface="+mj-lt"/>
              <a:buAutoNum type="romanUcPeriod"/>
            </a:pPr>
            <a:r>
              <a:rPr lang="en-US" altLang="ko-KR" sz="1600" dirty="0" smtClean="0"/>
              <a:t>Monte-Carlo approximation of conditional probability.</a:t>
            </a:r>
          </a:p>
          <a:p>
            <a:r>
              <a:rPr lang="en-US" altLang="ko-KR" sz="2000" b="1" dirty="0" smtClean="0">
                <a:solidFill>
                  <a:schemeClr val="accent5"/>
                </a:solidFill>
              </a:rPr>
              <a:t>How to use?</a:t>
            </a:r>
          </a:p>
          <a:p>
            <a:pPr lvl="1"/>
            <a:r>
              <a:rPr lang="en-US" altLang="ko-KR" sz="1600" dirty="0" smtClean="0"/>
              <a:t>Apply dropout to every linear layer in NNs.</a:t>
            </a:r>
          </a:p>
          <a:p>
            <a:pPr lvl="1"/>
            <a:r>
              <a:rPr lang="en-US" altLang="ko-KR" sz="1600" dirty="0" smtClean="0"/>
              <a:t>Train the NNs.</a:t>
            </a:r>
          </a:p>
          <a:p>
            <a:pPr lvl="1"/>
            <a:r>
              <a:rPr lang="en-US" altLang="ko-KR" sz="1600" dirty="0" smtClean="0"/>
              <a:t>Keep turning on the dropout at inference stage and sample the results.</a:t>
            </a:r>
          </a:p>
          <a:p>
            <a:pPr lvl="1"/>
            <a:r>
              <a:rPr lang="en-US" altLang="ko-KR" sz="1600" dirty="0" smtClean="0"/>
              <a:t>Get average and variance of the results. </a:t>
            </a:r>
            <a:r>
              <a:rPr lang="en-US" altLang="ko-KR" sz="1600" b="1" dirty="0" smtClean="0"/>
              <a:t>Average : prediction, Variance : uncertainty.</a:t>
            </a:r>
            <a:endParaRPr lang="en-US" altLang="ko-KR" sz="1600" b="1" dirty="0"/>
          </a:p>
          <a:p>
            <a:endParaRPr lang="en-US" altLang="ko-KR" sz="2000" dirty="0" smtClean="0"/>
          </a:p>
          <a:p>
            <a:endParaRPr lang="en-US" altLang="ko-KR" sz="2000" dirty="0" smtClean="0"/>
          </a:p>
        </p:txBody>
      </p:sp>
      <mc:AlternateContent xmlns:mc="http://schemas.openxmlformats.org/markup-compatibility/2006" xmlns:a14="http://schemas.microsoft.com/office/drawing/2010/main">
        <mc:Choice Requires="a14">
          <p:sp>
            <p:nvSpPr>
              <p:cNvPr id="3" name="직사각형 2"/>
              <p:cNvSpPr/>
              <p:nvPr/>
            </p:nvSpPr>
            <p:spPr>
              <a:xfrm>
                <a:off x="2021777" y="2389076"/>
                <a:ext cx="4490845" cy="738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𝑝</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y</m:t>
                              </m:r>
                            </m:e>
                            <m:sup>
                              <m:r>
                                <a:rPr lang="en-US" altLang="ko-KR">
                                  <a:latin typeface="Cambria Math" panose="02040503050406030204" pitchFamily="18" charset="0"/>
                                </a:rPr>
                                <m:t>∗</m:t>
                              </m:r>
                            </m:sup>
                          </m:sSup>
                        </m:e>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x</m:t>
                              </m:r>
                            </m:e>
                            <m:sup>
                              <m:r>
                                <a:rPr lang="en-US" altLang="ko-KR">
                                  <a:latin typeface="Cambria Math" panose="02040503050406030204" pitchFamily="18" charset="0"/>
                                </a:rPr>
                                <m:t>∗</m:t>
                              </m:r>
                            </m:sup>
                          </m:sSup>
                          <m:r>
                            <a:rPr lang="en-US" altLang="ko-KR">
                              <a:latin typeface="Cambria Math" panose="02040503050406030204" pitchFamily="18" charset="0"/>
                            </a:rPr>
                            <m:t>, </m:t>
                          </m:r>
                          <m:r>
                            <m:rPr>
                              <m:sty m:val="p"/>
                            </m:rPr>
                            <a:rPr lang="en-US" altLang="ko-KR">
                              <a:latin typeface="Cambria Math" panose="02040503050406030204" pitchFamily="18" charset="0"/>
                            </a:rPr>
                            <m:t>X</m:t>
                          </m:r>
                          <m:r>
                            <a:rPr lang="en-US" altLang="ko-KR">
                              <a:latin typeface="Cambria Math" panose="02040503050406030204" pitchFamily="18" charset="0"/>
                            </a:rPr>
                            <m:t>, </m:t>
                          </m:r>
                          <m:r>
                            <m:rPr>
                              <m:sty m:val="p"/>
                            </m:rPr>
                            <a:rPr lang="en-US" altLang="ko-KR">
                              <a:latin typeface="Cambria Math" panose="02040503050406030204" pitchFamily="18" charset="0"/>
                            </a:rPr>
                            <m:t>Y</m:t>
                          </m:r>
                        </m:e>
                      </m:d>
                      <m:r>
                        <a:rPr lang="en-US" altLang="ko-KR" i="1">
                          <a:latin typeface="Cambria Math" panose="02040503050406030204" pitchFamily="18" charset="0"/>
                        </a:rPr>
                        <m:t>=</m:t>
                      </m:r>
                      <m:nary>
                        <m:naryPr>
                          <m:ctrlPr>
                            <a:rPr lang="en-US" altLang="ko-KR" i="1">
                              <a:latin typeface="Cambria Math" panose="02040503050406030204" pitchFamily="18" charset="0"/>
                            </a:rPr>
                          </m:ctrlPr>
                        </m:naryPr>
                        <m:sub>
                          <m:r>
                            <m:rPr>
                              <m:brk m:alnAt="23"/>
                            </m:rPr>
                            <a:rPr lang="en-US" altLang="ko-KR" b="1">
                              <a:latin typeface="Cambria Math" panose="02040503050406030204" pitchFamily="18" charset="0"/>
                            </a:rPr>
                            <m:t>𝐰</m:t>
                          </m:r>
                        </m:sub>
                        <m:sup/>
                        <m:e>
                          <m:r>
                            <a:rPr lang="en-US" altLang="ko-KR" i="1">
                              <a:latin typeface="Cambria Math" panose="02040503050406030204" pitchFamily="18" charset="0"/>
                            </a:rPr>
                            <m:t>𝑝</m:t>
                          </m:r>
                          <m:d>
                            <m:dPr>
                              <m:endChr m:val="|"/>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y</m:t>
                                  </m:r>
                                </m:e>
                                <m:sup>
                                  <m:r>
                                    <a:rPr lang="en-US" altLang="ko-KR">
                                      <a:latin typeface="Cambria Math" panose="02040503050406030204" pitchFamily="18" charset="0"/>
                                    </a:rPr>
                                    <m:t>∗</m:t>
                                  </m:r>
                                </m:sup>
                              </m:sSup>
                            </m:e>
                          </m:d>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x</m:t>
                              </m:r>
                            </m:e>
                            <m:sup>
                              <m:r>
                                <a:rPr lang="en-US" altLang="ko-KR">
                                  <a:latin typeface="Cambria Math" panose="02040503050406030204" pitchFamily="18" charset="0"/>
                                </a:rPr>
                                <m:t>∗</m:t>
                              </m:r>
                            </m:sup>
                          </m:sSup>
                          <m:r>
                            <a:rPr lang="en-US" altLang="ko-KR">
                              <a:latin typeface="Cambria Math" panose="02040503050406030204" pitchFamily="18" charset="0"/>
                            </a:rPr>
                            <m:t>,</m:t>
                          </m:r>
                          <m:r>
                            <a:rPr lang="en-US" altLang="ko-KR" b="1">
                              <a:latin typeface="Cambria Math" panose="02040503050406030204" pitchFamily="18" charset="0"/>
                            </a:rPr>
                            <m:t>𝐰</m:t>
                          </m:r>
                          <m:r>
                            <a:rPr lang="en-US" altLang="ko-KR" i="1">
                              <a:latin typeface="Cambria Math" panose="02040503050406030204" pitchFamily="18" charset="0"/>
                            </a:rPr>
                            <m:t>)</m:t>
                          </m:r>
                          <m:r>
                            <a:rPr lang="en-US" altLang="ko-KR" i="1">
                              <a:latin typeface="Cambria Math" panose="02040503050406030204" pitchFamily="18" charset="0"/>
                            </a:rPr>
                            <m:t>𝑝</m:t>
                          </m:r>
                          <m:d>
                            <m:dPr>
                              <m:ctrlPr>
                                <a:rPr lang="en-US" altLang="ko-KR" i="1">
                                  <a:latin typeface="Cambria Math" panose="02040503050406030204" pitchFamily="18" charset="0"/>
                                </a:rPr>
                              </m:ctrlPr>
                            </m:dPr>
                            <m:e>
                              <m:r>
                                <a:rPr lang="en-US" altLang="ko-KR" b="1">
                                  <a:latin typeface="Cambria Math" panose="02040503050406030204" pitchFamily="18" charset="0"/>
                                </a:rPr>
                                <m:t>𝐰</m:t>
                              </m:r>
                            </m:e>
                            <m:e>
                              <m:r>
                                <m:rPr>
                                  <m:sty m:val="p"/>
                                </m:rPr>
                                <a:rPr lang="en-US" altLang="ko-KR">
                                  <a:latin typeface="Cambria Math" panose="02040503050406030204" pitchFamily="18" charset="0"/>
                                </a:rPr>
                                <m:t>X</m:t>
                              </m:r>
                              <m:r>
                                <a:rPr lang="en-US" altLang="ko-KR">
                                  <a:latin typeface="Cambria Math" panose="02040503050406030204" pitchFamily="18" charset="0"/>
                                </a:rPr>
                                <m:t>, </m:t>
                              </m:r>
                              <m:r>
                                <m:rPr>
                                  <m:sty m:val="p"/>
                                </m:rPr>
                                <a:rPr lang="en-US" altLang="ko-KR">
                                  <a:latin typeface="Cambria Math" panose="02040503050406030204" pitchFamily="18" charset="0"/>
                                </a:rPr>
                                <m:t>Y</m:t>
                              </m:r>
                            </m:e>
                          </m:d>
                          <m:r>
                            <a:rPr lang="en-US" altLang="ko-KR" i="1">
                              <a:latin typeface="Cambria Math" panose="02040503050406030204" pitchFamily="18" charset="0"/>
                            </a:rPr>
                            <m:t>𝑑</m:t>
                          </m:r>
                          <m:r>
                            <a:rPr lang="en-US" altLang="ko-KR" b="1">
                              <a:latin typeface="Cambria Math" panose="02040503050406030204" pitchFamily="18" charset="0"/>
                            </a:rPr>
                            <m:t>𝐰</m:t>
                          </m:r>
                        </m:e>
                      </m:nary>
                    </m:oMath>
                  </m:oMathPara>
                </a14:m>
                <a:endParaRPr lang="ko-KR" altLang="en-US" dirty="0"/>
              </a:p>
            </p:txBody>
          </p:sp>
        </mc:Choice>
        <mc:Fallback xmlns="">
          <p:sp>
            <p:nvSpPr>
              <p:cNvPr id="3" name="직사각형 2"/>
              <p:cNvSpPr>
                <a:spLocks noRot="1" noChangeAspect="1" noMove="1" noResize="1" noEditPoints="1" noAdjustHandles="1" noChangeArrowheads="1" noChangeShapeType="1" noTextEdit="1"/>
              </p:cNvSpPr>
              <p:nvPr/>
            </p:nvSpPr>
            <p:spPr>
              <a:xfrm>
                <a:off x="2021777" y="2389076"/>
                <a:ext cx="4490845" cy="738728"/>
              </a:xfrm>
              <a:prstGeom prst="rect">
                <a:avLst/>
              </a:prstGeom>
              <a:blipFill>
                <a:blip r:embed="rId3"/>
                <a:stretch>
                  <a:fillRect/>
                </a:stretch>
              </a:blipFill>
            </p:spPr>
            <p:txBody>
              <a:bodyPr/>
              <a:lstStyle/>
              <a:p>
                <a:r>
                  <a:rPr lang="ko-KR" altLang="en-US">
                    <a:noFill/>
                  </a:rPr>
                  <a:t> </a:t>
                </a:r>
              </a:p>
            </p:txBody>
          </p:sp>
        </mc:Fallback>
      </mc:AlternateContent>
      <p:cxnSp>
        <p:nvCxnSpPr>
          <p:cNvPr id="8" name="직선 화살표 연결선 7"/>
          <p:cNvCxnSpPr/>
          <p:nvPr/>
        </p:nvCxnSpPr>
        <p:spPr>
          <a:xfrm flipH="1">
            <a:off x="6715760" y="2753360"/>
            <a:ext cx="4267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7254240" y="2570480"/>
            <a:ext cx="1273041" cy="369332"/>
          </a:xfrm>
          <a:prstGeom prst="rect">
            <a:avLst/>
          </a:prstGeom>
          <a:noFill/>
        </p:spPr>
        <p:txBody>
          <a:bodyPr wrap="none" rtlCol="0">
            <a:spAutoFit/>
          </a:bodyPr>
          <a:lstStyle/>
          <a:p>
            <a:r>
              <a:rPr lang="en-US" altLang="ko-KR" dirty="0" smtClean="0"/>
              <a:t>Intractable!</a:t>
            </a:r>
            <a:endParaRPr lang="ko-KR" altLang="en-US" dirty="0"/>
          </a:p>
        </p:txBody>
      </p:sp>
      <p:sp>
        <p:nvSpPr>
          <p:cNvPr id="13" name="제목 1"/>
          <p:cNvSpPr txBox="1">
            <a:spLocks/>
          </p:cNvSpPr>
          <p:nvPr/>
        </p:nvSpPr>
        <p:spPr>
          <a:xfrm>
            <a:off x="0" y="1"/>
            <a:ext cx="3666146" cy="418744"/>
          </a:xfrm>
          <a:prstGeom prst="rect">
            <a:avLst/>
          </a:prstGeom>
        </p:spPr>
        <p:txBody>
          <a:bodyPr vert="horz" lIns="91440" tIns="45720" rIns="91440" bIns="45720" rtlCol="0" anchor="ctr">
            <a:normAutofit fontScale="900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smtClean="0"/>
              <a:t>Appendix</a:t>
            </a:r>
            <a:endParaRPr lang="ko-KR" altLang="en-US" sz="2800"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70</a:t>
            </a:fld>
            <a:r>
              <a:rPr lang="en-US" altLang="ko-KR" smtClean="0"/>
              <a:t>/26</a:t>
            </a:r>
            <a:endParaRPr lang="ko-KR" altLang="en-US" dirty="0"/>
          </a:p>
        </p:txBody>
      </p:sp>
    </p:spTree>
    <p:extLst>
      <p:ext uri="{BB962C8B-B14F-4D97-AF65-F5344CB8AC3E}">
        <p14:creationId xmlns:p14="http://schemas.microsoft.com/office/powerpoint/2010/main" val="104115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4309641" cy="400110"/>
          </a:xfrm>
          <a:prstGeom prst="rect">
            <a:avLst/>
          </a:prstGeom>
        </p:spPr>
        <p:txBody>
          <a:bodyPr wrap="none">
            <a:spAutoFit/>
          </a:bodyPr>
          <a:lstStyle/>
          <a:p>
            <a:r>
              <a:rPr lang="en-US" altLang="ko-KR" sz="2000" b="1" dirty="0" smtClean="0"/>
              <a:t>Uncertainty of Bayesian Deep Learning</a:t>
            </a:r>
            <a:endParaRPr lang="ko-KR" altLang="en-US" sz="2000" b="1" dirty="0"/>
          </a:p>
        </p:txBody>
      </p:sp>
      <p:sp>
        <p:nvSpPr>
          <p:cNvPr id="15" name="내용 개체 틀 2"/>
          <p:cNvSpPr txBox="1">
            <a:spLocks/>
          </p:cNvSpPr>
          <p:nvPr/>
        </p:nvSpPr>
        <p:spPr>
          <a:xfrm>
            <a:off x="214746" y="170093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2000" dirty="0" smtClean="0"/>
          </a:p>
        </p:txBody>
      </p:sp>
      <mc:AlternateContent xmlns:mc="http://schemas.openxmlformats.org/markup-compatibility/2006" xmlns:a14="http://schemas.microsoft.com/office/drawing/2010/main">
        <mc:Choice Requires="a14">
          <p:sp>
            <p:nvSpPr>
              <p:cNvPr id="11" name="내용 개체 틀 2"/>
              <p:cNvSpPr txBox="1">
                <a:spLocks/>
              </p:cNvSpPr>
              <p:nvPr/>
            </p:nvSpPr>
            <p:spPr>
              <a:xfrm>
                <a:off x="163946" y="1579013"/>
                <a:ext cx="8624454" cy="521040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dirty="0" smtClean="0"/>
                  <a:t>The uncertainty of the prediction </a:t>
                </a:r>
                <a14:m>
                  <m:oMath xmlns:m="http://schemas.openxmlformats.org/officeDocument/2006/math">
                    <m:r>
                      <a:rPr lang="en-US" altLang="ko-KR" sz="1800" b="0" i="1" smtClean="0">
                        <a:latin typeface="Cambria Math" panose="02040503050406030204" pitchFamily="18" charset="0"/>
                      </a:rPr>
                      <m:t>𝑉𝑎𝑟</m:t>
                    </m:r>
                    <m:d>
                      <m:dPr>
                        <m:begChr m:val="["/>
                        <m:endChr m:val="]"/>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𝑦</m:t>
                        </m:r>
                      </m:e>
                      <m:e>
                        <m:r>
                          <a:rPr lang="en-US" altLang="ko-KR" sz="1800" b="0" i="1" smtClean="0">
                            <a:latin typeface="Cambria Math" panose="02040503050406030204" pitchFamily="18" charset="0"/>
                          </a:rPr>
                          <m:t>𝑥</m:t>
                        </m:r>
                      </m:e>
                    </m:d>
                  </m:oMath>
                </a14:m>
                <a:r>
                  <a:rPr lang="en-US" altLang="ko-KR" sz="1800" dirty="0" smtClean="0"/>
                  <a:t> is consist of two uncertainties in BNN:</a:t>
                </a:r>
              </a:p>
              <a:p>
                <a:pPr marL="0" indent="0">
                  <a:lnSpc>
                    <a:spcPct val="100000"/>
                  </a:lnSpc>
                  <a:buNone/>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𝑉𝑎𝑟</m:t>
                      </m:r>
                      <m:d>
                        <m:dPr>
                          <m:begChr m:val="["/>
                          <m:endChr m:val="]"/>
                          <m:ctrlPr>
                            <a:rPr lang="en-US" altLang="ko-KR" sz="2000" b="0" i="1" smtClean="0">
                              <a:latin typeface="Cambria Math" panose="02040503050406030204" pitchFamily="18" charset="0"/>
                            </a:rPr>
                          </m:ctrlPr>
                        </m:dPr>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Sub>
                        </m:e>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𝑥</m:t>
                              </m:r>
                            </m:e>
                            <m:sub>
                              <m:r>
                                <a:rPr lang="en-US" altLang="ko-KR" sz="2000" b="0" i="1" smtClean="0">
                                  <a:latin typeface="Cambria Math" panose="02040503050406030204" pitchFamily="18" charset="0"/>
                                </a:rPr>
                                <m:t>𝑖</m:t>
                              </m:r>
                            </m:sub>
                          </m:sSub>
                        </m:e>
                      </m:d>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𝑇</m:t>
                          </m:r>
                        </m:den>
                      </m:f>
                      <m:nary>
                        <m:naryPr>
                          <m:chr m:val="∑"/>
                          <m:ctrlPr>
                            <a:rPr lang="en-US" altLang="ko-KR" sz="2000" b="0" i="1" smtClean="0">
                              <a:latin typeface="Cambria Math" panose="02040503050406030204" pitchFamily="18" charset="0"/>
                            </a:rPr>
                          </m:ctrlPr>
                        </m:naryPr>
                        <m:sub>
                          <m: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sSup>
                            <m:sSupPr>
                              <m:ctrlPr>
                                <a:rPr lang="en-US" altLang="ko-KR" sz="2000" b="0" i="1" smtClean="0">
                                  <a:latin typeface="Cambria Math" panose="02040503050406030204" pitchFamily="18" charset="0"/>
                                </a:rPr>
                              </m:ctrlPr>
                            </m:sSupPr>
                            <m:e>
                              <m:d>
                                <m:dPr>
                                  <m:ctrlPr>
                                    <a:rPr lang="en-US" altLang="ko-KR" sz="2000" b="0" i="1" smtClean="0">
                                      <a:latin typeface="Cambria Math" panose="02040503050406030204" pitchFamily="18" charset="0"/>
                                    </a:rPr>
                                  </m:ctrlPr>
                                </m:dPr>
                                <m:e>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𝑡</m:t>
                                      </m:r>
                                    </m:sup>
                                  </m:sSubSup>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acc>
                                        <m:accPr>
                                          <m:chr m:val="̅"/>
                                          <m:ctrlPr>
                                            <a:rPr lang="en-US" altLang="ko-KR" sz="2000" b="0" i="1" smtClean="0">
                                              <a:latin typeface="Cambria Math" panose="02040503050406030204" pitchFamily="18" charset="0"/>
                                            </a:rPr>
                                          </m:ctrlPr>
                                        </m:accPr>
                                        <m:e>
                                          <m:r>
                                            <a:rPr lang="en-US" altLang="ko-KR" sz="2000" b="0" i="1" smtClean="0">
                                              <a:latin typeface="Cambria Math" panose="02040503050406030204" pitchFamily="18" charset="0"/>
                                            </a:rPr>
                                            <m:t>𝑦</m:t>
                                          </m:r>
                                        </m:e>
                                      </m:acc>
                                    </m:e>
                                    <m:sub>
                                      <m:r>
                                        <a:rPr lang="en-US" altLang="ko-KR" sz="2000" b="0" i="1" smtClean="0">
                                          <a:latin typeface="Cambria Math" panose="02040503050406030204" pitchFamily="18" charset="0"/>
                                        </a:rPr>
                                        <m:t>𝑖</m:t>
                                      </m:r>
                                    </m:sub>
                                  </m:sSub>
                                </m:e>
                              </m:d>
                            </m:e>
                            <m:sup>
                              <m:r>
                                <a:rPr lang="en-US" altLang="ko-KR" sz="2000" b="0" i="1" smtClean="0">
                                  <a:latin typeface="Cambria Math" panose="02040503050406030204" pitchFamily="18" charset="0"/>
                                </a:rPr>
                                <m:t>2</m:t>
                              </m:r>
                            </m:sup>
                          </m:sSup>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𝑇</m:t>
                              </m:r>
                            </m:den>
                          </m:f>
                          <m:nary>
                            <m:naryPr>
                              <m:chr m:val="∑"/>
                              <m:ctrlPr>
                                <a:rPr lang="en-US" altLang="ko-KR" sz="2000" b="0" i="1" smtClean="0">
                                  <a:latin typeface="Cambria Math" panose="02040503050406030204" pitchFamily="18" charset="0"/>
                                </a:rPr>
                              </m:ctrlPr>
                            </m:naryPr>
                            <m:sub>
                              <m: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sSup>
                                <m:sSupPr>
                                  <m:ctrlPr>
                                    <a:rPr lang="en-US" altLang="ko-KR" sz="2000" b="0" i="1" smtClean="0">
                                      <a:latin typeface="Cambria Math" panose="02040503050406030204" pitchFamily="18" charset="0"/>
                                    </a:rPr>
                                  </m:ctrlPr>
                                </m:sSupPr>
                                <m:e>
                                  <m:d>
                                    <m:dPr>
                                      <m:ctrlPr>
                                        <a:rPr lang="en-US" altLang="ko-KR" sz="2000" b="0" i="1" smtClean="0">
                                          <a:latin typeface="Cambria Math" panose="02040503050406030204" pitchFamily="18" charset="0"/>
                                        </a:rPr>
                                      </m:ctrlPr>
                                    </m:dPr>
                                    <m:e>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𝜎</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𝑡</m:t>
                                          </m:r>
                                        </m:sup>
                                      </m:sSubSup>
                                    </m:e>
                                  </m:d>
                                </m:e>
                                <m:sup>
                                  <m:r>
                                    <a:rPr lang="en-US" altLang="ko-KR" sz="2000" b="0" i="1" smtClean="0">
                                      <a:latin typeface="Cambria Math" panose="02040503050406030204" pitchFamily="18" charset="0"/>
                                    </a:rPr>
                                    <m:t>2</m:t>
                                  </m:r>
                                </m:sup>
                              </m:sSup>
                            </m:e>
                          </m:nary>
                        </m:e>
                      </m:nary>
                    </m:oMath>
                  </m:oMathPara>
                </a14:m>
                <a:endParaRPr lang="en-US" altLang="ko-KR" sz="20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endParaRPr lang="en-US" altLang="ko-KR" sz="2000" dirty="0" smtClean="0"/>
              </a:p>
              <a:p>
                <a:r>
                  <a:rPr lang="en-US" altLang="ko-KR" sz="1800" dirty="0" smtClean="0"/>
                  <a:t>By Kwon et al*’s derivation, </a:t>
                </a:r>
                <a:br>
                  <a:rPr lang="en-US" altLang="ko-KR" sz="1800" dirty="0" smtClean="0"/>
                </a:br>
                <a:r>
                  <a:rPr lang="en-US" altLang="ko-KR" sz="1800" dirty="0" smtClean="0"/>
                  <a:t>the uncertainty of the classification in BNN can be estimated as:</a:t>
                </a:r>
              </a:p>
              <a:p>
                <a:pPr marL="0" indent="0" algn="ctr">
                  <a:buNone/>
                </a:pPr>
                <a:endParaRPr lang="en-US" altLang="ko-KR" sz="20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𝑉𝑎</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𝑟</m:t>
                              </m:r>
                            </m:e>
                            <m:sub>
                              <m:r>
                                <a:rPr lang="en-US" altLang="ko-KR" sz="2000" i="1">
                                  <a:latin typeface="Cambria Math" panose="02040503050406030204" pitchFamily="18" charset="0"/>
                                </a:rPr>
                                <m:t>𝑝</m:t>
                              </m:r>
                            </m:sub>
                          </m:sSub>
                        </m:e>
                      </m:acc>
                      <m:d>
                        <m:dPr>
                          <m:begChr m:val="["/>
                          <m:endChr m:val="]"/>
                          <m:ctrlPr>
                            <a:rPr lang="en-US" altLang="ko-KR" sz="2000" i="1">
                              <a:latin typeface="Cambria Math" panose="02040503050406030204" pitchFamily="18" charset="0"/>
                            </a:rPr>
                          </m:ctrlPr>
                        </m:dPr>
                        <m:e>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𝑦</m:t>
                              </m:r>
                            </m:e>
                            <m:sup>
                              <m:r>
                                <a:rPr lang="en-US" altLang="ko-KR" sz="2000" i="1">
                                  <a:latin typeface="Cambria Math" panose="02040503050406030204" pitchFamily="18" charset="0"/>
                                </a:rPr>
                                <m:t>∗</m:t>
                              </m:r>
                            </m:sup>
                          </m:sSup>
                        </m:e>
                        <m:e>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𝑥</m:t>
                              </m:r>
                            </m:e>
                            <m:sup>
                              <m:r>
                                <a:rPr lang="en-US" altLang="ko-KR" sz="2000" i="1">
                                  <a:latin typeface="Cambria Math" panose="02040503050406030204" pitchFamily="18" charset="0"/>
                                </a:rPr>
                                <m:t>∗</m:t>
                              </m:r>
                            </m:sup>
                          </m:sSup>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𝑇</m:t>
                          </m:r>
                        </m:den>
                      </m:f>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𝑡</m:t>
                          </m:r>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e>
                            <m:sup>
                              <m:r>
                                <a:rPr lang="en-US" altLang="ko-KR" sz="2000" i="1">
                                  <a:latin typeface="Cambria Math" panose="02040503050406030204" pitchFamily="18" charset="0"/>
                                </a:rPr>
                                <m:t>𝑇</m:t>
                              </m:r>
                            </m:sup>
                          </m:sSup>
                        </m:e>
                      </m:nary>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𝑇</m:t>
                          </m:r>
                        </m:den>
                      </m:f>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𝑡</m:t>
                          </m:r>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e>
                          <m:r>
                            <a:rPr lang="en-US" altLang="ko-KR" sz="2000" i="1">
                              <a:latin typeface="Cambria Math" panose="02040503050406030204" pitchFamily="18" charset="0"/>
                            </a:rPr>
                            <m:t>(</m:t>
                          </m:r>
                          <m:r>
                            <a:rPr lang="en-US" altLang="ko-KR" sz="2000" i="1">
                              <a:latin typeface="Cambria Math" panose="02040503050406030204" pitchFamily="18" charset="0"/>
                            </a:rPr>
                            <m:t>𝑑𝑖𝑎𝑔</m:t>
                          </m:r>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e>
                            <m:sup>
                              <m:r>
                                <a:rPr lang="en-US" altLang="ko-KR" sz="2000" i="1">
                                  <a:latin typeface="Cambria Math" panose="02040503050406030204" pitchFamily="18" charset="0"/>
                                </a:rPr>
                                <m:t>𝑇</m:t>
                              </m:r>
                            </m:sup>
                          </m:sSup>
                          <m:r>
                            <a:rPr lang="en-US" altLang="ko-KR" sz="2000" i="1">
                              <a:latin typeface="Cambria Math" panose="02040503050406030204" pitchFamily="18" charset="0"/>
                            </a:rPr>
                            <m:t>)</m:t>
                          </m:r>
                        </m:e>
                      </m:nary>
                    </m:oMath>
                  </m:oMathPara>
                </a14:m>
                <a:endParaRPr lang="en-US" altLang="ko-KR" sz="2000" b="1" dirty="0" smtClean="0"/>
              </a:p>
              <a:p>
                <a:pPr marL="0" indent="0">
                  <a:buNone/>
                </a:pPr>
                <a:r>
                  <a:rPr lang="en-US" altLang="ko-KR" sz="2000" dirty="0" smtClean="0"/>
                  <a:t> </a:t>
                </a:r>
              </a:p>
            </p:txBody>
          </p:sp>
        </mc:Choice>
        <mc:Fallback xmlns="">
          <p:sp>
            <p:nvSpPr>
              <p:cNvPr id="11" name="내용 개체 틀 2"/>
              <p:cNvSpPr txBox="1">
                <a:spLocks noRot="1" noChangeAspect="1" noMove="1" noResize="1" noEditPoints="1" noAdjustHandles="1" noChangeArrowheads="1" noChangeShapeType="1" noTextEdit="1"/>
              </p:cNvSpPr>
              <p:nvPr/>
            </p:nvSpPr>
            <p:spPr>
              <a:xfrm>
                <a:off x="163946" y="1579013"/>
                <a:ext cx="8624454" cy="5210407"/>
              </a:xfrm>
              <a:prstGeom prst="rect">
                <a:avLst/>
              </a:prstGeom>
              <a:blipFill>
                <a:blip r:embed="rId3"/>
                <a:stretch>
                  <a:fillRect l="-495" t="-585"/>
                </a:stretch>
              </a:blipFill>
            </p:spPr>
            <p:txBody>
              <a:bodyPr/>
              <a:lstStyle/>
              <a:p>
                <a:r>
                  <a:rPr lang="ko-KR" altLang="en-US">
                    <a:noFill/>
                  </a:rPr>
                  <a:t> </a:t>
                </a:r>
              </a:p>
            </p:txBody>
          </p:sp>
        </mc:Fallback>
      </mc:AlternateContent>
      <p:sp>
        <p:nvSpPr>
          <p:cNvPr id="7" name="왼쪽 중괄호 6"/>
          <p:cNvSpPr/>
          <p:nvPr/>
        </p:nvSpPr>
        <p:spPr>
          <a:xfrm rot="16200000">
            <a:off x="4251960" y="2219960"/>
            <a:ext cx="335280" cy="1463040"/>
          </a:xfrm>
          <a:prstGeom prst="leftBrace">
            <a:avLst>
              <a:gd name="adj1" fmla="val 44154"/>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3" name="왼쪽 중괄호 12"/>
          <p:cNvSpPr/>
          <p:nvPr/>
        </p:nvSpPr>
        <p:spPr>
          <a:xfrm rot="16200000">
            <a:off x="5938520" y="2433320"/>
            <a:ext cx="335280" cy="1036320"/>
          </a:xfrm>
          <a:prstGeom prst="leftBrace">
            <a:avLst>
              <a:gd name="adj1" fmla="val 44154"/>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0" name="TextBox 9"/>
          <p:cNvSpPr txBox="1"/>
          <p:nvPr/>
        </p:nvSpPr>
        <p:spPr>
          <a:xfrm>
            <a:off x="3200400" y="3068320"/>
            <a:ext cx="1083695" cy="369332"/>
          </a:xfrm>
          <a:prstGeom prst="rect">
            <a:avLst/>
          </a:prstGeom>
          <a:noFill/>
        </p:spPr>
        <p:txBody>
          <a:bodyPr wrap="none" rtlCol="0">
            <a:spAutoFit/>
          </a:bodyPr>
          <a:lstStyle/>
          <a:p>
            <a:r>
              <a:rPr lang="en-US" altLang="ko-KR" dirty="0" smtClean="0"/>
              <a:t>Epistemic</a:t>
            </a:r>
            <a:endParaRPr lang="ko-KR" altLang="en-US" dirty="0"/>
          </a:p>
        </p:txBody>
      </p:sp>
      <p:sp>
        <p:nvSpPr>
          <p:cNvPr id="16" name="TextBox 15"/>
          <p:cNvSpPr txBox="1"/>
          <p:nvPr/>
        </p:nvSpPr>
        <p:spPr>
          <a:xfrm>
            <a:off x="6543040" y="3017520"/>
            <a:ext cx="1021883" cy="369332"/>
          </a:xfrm>
          <a:prstGeom prst="rect">
            <a:avLst/>
          </a:prstGeom>
          <a:noFill/>
        </p:spPr>
        <p:txBody>
          <a:bodyPr wrap="none" rtlCol="0">
            <a:spAutoFit/>
          </a:bodyPr>
          <a:lstStyle/>
          <a:p>
            <a:r>
              <a:rPr lang="en-US" altLang="ko-KR" dirty="0" err="1" smtClean="0"/>
              <a:t>Aleatoric</a:t>
            </a:r>
            <a:endParaRPr lang="ko-KR" altLang="en-US" dirty="0"/>
          </a:p>
        </p:txBody>
      </p:sp>
      <p:sp>
        <p:nvSpPr>
          <p:cNvPr id="14" name="TextBox 13"/>
          <p:cNvSpPr txBox="1"/>
          <p:nvPr/>
        </p:nvSpPr>
        <p:spPr>
          <a:xfrm>
            <a:off x="2242185" y="3304540"/>
            <a:ext cx="3346237" cy="646331"/>
          </a:xfrm>
          <a:prstGeom prst="rect">
            <a:avLst/>
          </a:prstGeom>
          <a:noFill/>
        </p:spPr>
        <p:txBody>
          <a:bodyPr wrap="none" rtlCol="0">
            <a:spAutoFit/>
          </a:bodyPr>
          <a:lstStyle/>
          <a:p>
            <a:r>
              <a:rPr lang="en-US" altLang="ko-KR" dirty="0" smtClean="0"/>
              <a:t>Due to the insufficient data</a:t>
            </a:r>
            <a:br>
              <a:rPr lang="en-US" altLang="ko-KR" dirty="0" smtClean="0"/>
            </a:br>
            <a:r>
              <a:rPr lang="en-US" altLang="ko-KR" dirty="0" smtClean="0"/>
              <a:t>(From model parameter variance)</a:t>
            </a:r>
            <a:endParaRPr lang="ko-KR" altLang="en-US" dirty="0"/>
          </a:p>
        </p:txBody>
      </p:sp>
      <p:sp>
        <p:nvSpPr>
          <p:cNvPr id="17" name="TextBox 16"/>
          <p:cNvSpPr txBox="1"/>
          <p:nvPr/>
        </p:nvSpPr>
        <p:spPr>
          <a:xfrm>
            <a:off x="5862320" y="3267075"/>
            <a:ext cx="3057760" cy="646331"/>
          </a:xfrm>
          <a:prstGeom prst="rect">
            <a:avLst/>
          </a:prstGeom>
          <a:noFill/>
        </p:spPr>
        <p:txBody>
          <a:bodyPr wrap="none" rtlCol="0">
            <a:spAutoFit/>
          </a:bodyPr>
          <a:lstStyle/>
          <a:p>
            <a:r>
              <a:rPr lang="en-US" altLang="ko-KR" dirty="0" smtClean="0"/>
              <a:t>Due to the data inherent noise</a:t>
            </a:r>
          </a:p>
          <a:p>
            <a:r>
              <a:rPr lang="en-US" altLang="ko-KR" dirty="0" smtClean="0"/>
              <a:t>(From data.. We don’t know)</a:t>
            </a:r>
            <a:endParaRPr lang="ko-KR" altLang="en-US" dirty="0"/>
          </a:p>
        </p:txBody>
      </p:sp>
      <p:sp>
        <p:nvSpPr>
          <p:cNvPr id="28" name="직사각형 27"/>
          <p:cNvSpPr/>
          <p:nvPr/>
        </p:nvSpPr>
        <p:spPr>
          <a:xfrm>
            <a:off x="513625" y="6513625"/>
            <a:ext cx="2925737" cy="276999"/>
          </a:xfrm>
          <a:prstGeom prst="rect">
            <a:avLst/>
          </a:prstGeom>
        </p:spPr>
        <p:txBody>
          <a:bodyPr wrap="none">
            <a:spAutoFit/>
          </a:bodyPr>
          <a:lstStyle/>
          <a:p>
            <a:r>
              <a:rPr lang="en-US" altLang="ko-KR" sz="1200" dirty="0" smtClean="0"/>
              <a:t>*https</a:t>
            </a:r>
            <a:r>
              <a:rPr lang="en-US" altLang="ko-KR" sz="1200" dirty="0"/>
              <a:t>://stat.snu.ac.kr/mcp/Uncertainty.pdf</a:t>
            </a:r>
            <a:endParaRPr lang="ko-KR" altLang="en-US" sz="1200" dirty="0"/>
          </a:p>
        </p:txBody>
      </p:sp>
      <p:sp>
        <p:nvSpPr>
          <p:cNvPr id="32" name="모서리가 둥근 직사각형 31"/>
          <p:cNvSpPr/>
          <p:nvPr/>
        </p:nvSpPr>
        <p:spPr>
          <a:xfrm>
            <a:off x="2291882" y="5207804"/>
            <a:ext cx="2569945" cy="933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모서리가 둥근 직사각형 32"/>
          <p:cNvSpPr/>
          <p:nvPr/>
        </p:nvSpPr>
        <p:spPr>
          <a:xfrm>
            <a:off x="5106736" y="5207414"/>
            <a:ext cx="3166712" cy="953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7154377" y="6264843"/>
            <a:ext cx="999441" cy="369332"/>
          </a:xfrm>
          <a:prstGeom prst="rect">
            <a:avLst/>
          </a:prstGeom>
          <a:noFill/>
          <a:ln>
            <a:solidFill>
              <a:srgbClr val="FF0000"/>
            </a:solidFill>
          </a:ln>
        </p:spPr>
        <p:txBody>
          <a:bodyPr wrap="none" rtlCol="0">
            <a:spAutoFit/>
          </a:bodyPr>
          <a:lstStyle/>
          <a:p>
            <a:r>
              <a:rPr lang="en-US" altLang="ko-KR" dirty="0" err="1" smtClean="0"/>
              <a:t>aleatoric</a:t>
            </a:r>
            <a:endParaRPr lang="ko-KR" altLang="en-US" dirty="0"/>
          </a:p>
        </p:txBody>
      </p:sp>
      <p:sp>
        <p:nvSpPr>
          <p:cNvPr id="35" name="TextBox 34"/>
          <p:cNvSpPr txBox="1"/>
          <p:nvPr/>
        </p:nvSpPr>
        <p:spPr>
          <a:xfrm>
            <a:off x="3722971" y="6245593"/>
            <a:ext cx="1086901" cy="369332"/>
          </a:xfrm>
          <a:prstGeom prst="rect">
            <a:avLst/>
          </a:prstGeom>
          <a:noFill/>
          <a:ln>
            <a:solidFill>
              <a:srgbClr val="FF0000"/>
            </a:solidFill>
          </a:ln>
        </p:spPr>
        <p:txBody>
          <a:bodyPr wrap="none" rtlCol="0">
            <a:spAutoFit/>
          </a:bodyPr>
          <a:lstStyle/>
          <a:p>
            <a:r>
              <a:rPr lang="en-US" altLang="ko-KR" dirty="0" smtClean="0"/>
              <a:t>epistemic</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71</a:t>
            </a:fld>
            <a:r>
              <a:rPr lang="en-US" altLang="ko-KR" smtClean="0"/>
              <a:t>/26</a:t>
            </a:r>
            <a:endParaRPr lang="ko-KR" altLang="en-US" dirty="0"/>
          </a:p>
        </p:txBody>
      </p:sp>
    </p:spTree>
    <p:extLst>
      <p:ext uri="{BB962C8B-B14F-4D97-AF65-F5344CB8AC3E}">
        <p14:creationId xmlns:p14="http://schemas.microsoft.com/office/powerpoint/2010/main" val="322873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fade">
                                      <p:cBhvr>
                                        <p:cTn id="7" dur="500"/>
                                        <p:tgtEl>
                                          <p:spTgt spid="11">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8" end="8"/>
                                            </p:txEl>
                                          </p:spTgt>
                                        </p:tgtEl>
                                        <p:attrNameLst>
                                          <p:attrName>style.visibility</p:attrName>
                                        </p:attrNameLst>
                                      </p:cBhvr>
                                      <p:to>
                                        <p:strVal val="visible"/>
                                      </p:to>
                                    </p:set>
                                    <p:animEffect transition="in" filter="fade">
                                      <p:cBhvr>
                                        <p:cTn id="10" dur="500"/>
                                        <p:tgtEl>
                                          <p:spTgt spid="11">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9" end="9"/>
                                            </p:txEl>
                                          </p:spTgt>
                                        </p:tgtEl>
                                        <p:attrNameLst>
                                          <p:attrName>style.visibility</p:attrName>
                                        </p:attrNameLst>
                                      </p:cBhvr>
                                      <p:to>
                                        <p:strVal val="visible"/>
                                      </p:to>
                                    </p:set>
                                    <p:animEffect transition="in" filter="fade">
                                      <p:cBhvr>
                                        <p:cTn id="13" dur="500"/>
                                        <p:tgtEl>
                                          <p:spTgt spid="11">
                                            <p:txEl>
                                              <p:pRg st="9" end="9"/>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modeling methods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1438151" cy="400110"/>
          </a:xfrm>
          <a:prstGeom prst="rect">
            <a:avLst/>
          </a:prstGeom>
        </p:spPr>
        <p:txBody>
          <a:bodyPr wrap="none">
            <a:spAutoFit/>
          </a:bodyPr>
          <a:lstStyle/>
          <a:p>
            <a:r>
              <a:rPr lang="en-US" altLang="ko-KR" sz="2000" b="1" dirty="0" smtClean="0"/>
              <a:t>Uncertainty</a:t>
            </a:r>
            <a:endParaRPr lang="ko-KR" altLang="en-US" sz="2000" b="1" dirty="0"/>
          </a:p>
        </p:txBody>
      </p:sp>
      <p:sp>
        <p:nvSpPr>
          <p:cNvPr id="15" name="내용 개체 틀 2"/>
          <p:cNvSpPr txBox="1">
            <a:spLocks/>
          </p:cNvSpPr>
          <p:nvPr/>
        </p:nvSpPr>
        <p:spPr>
          <a:xfrm>
            <a:off x="214746" y="170093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2000" dirty="0" smtClean="0"/>
          </a:p>
        </p:txBody>
      </p:sp>
      <mc:AlternateContent xmlns:mc="http://schemas.openxmlformats.org/markup-compatibility/2006" xmlns:a14="http://schemas.microsoft.com/office/drawing/2010/main">
        <mc:Choice Requires="a14">
          <p:sp>
            <p:nvSpPr>
              <p:cNvPr id="11" name="내용 개체 틀 2"/>
              <p:cNvSpPr txBox="1">
                <a:spLocks/>
              </p:cNvSpPr>
              <p:nvPr/>
            </p:nvSpPr>
            <p:spPr>
              <a:xfrm>
                <a:off x="135070" y="1097751"/>
                <a:ext cx="8624454" cy="4970978"/>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ko-KR" sz="2000" dirty="0" smtClean="0"/>
              </a:p>
              <a:p>
                <a:r>
                  <a:rPr lang="en-US" altLang="ko-KR" sz="1800" dirty="0" smtClean="0"/>
                  <a:t>There are two way to model the classification uncertainty in Bayesian Neural Network.</a:t>
                </a:r>
              </a:p>
              <a:p>
                <a:r>
                  <a:rPr lang="en-US" altLang="ko-KR" sz="1600" b="1" dirty="0" smtClean="0"/>
                  <a:t>Implicit</a:t>
                </a:r>
                <a:r>
                  <a:rPr lang="en-US" altLang="ko-KR" sz="1600" dirty="0" smtClean="0"/>
                  <a:t> : Train the BNN(MC-dropout) ordinarily to predict the probability. </a:t>
                </a:r>
                <a:br>
                  <a:rPr lang="en-US" altLang="ko-KR" sz="1600" dirty="0" smtClean="0"/>
                </a:br>
                <a:r>
                  <a:rPr lang="en-US" altLang="ko-KR" sz="1600" dirty="0" smtClean="0"/>
                  <a:t>Nothing reflected in loss(CE).</a:t>
                </a:r>
              </a:p>
              <a:p>
                <a:r>
                  <a:rPr lang="en-US" altLang="ko-KR" sz="1600" b="1" dirty="0" smtClean="0"/>
                  <a:t>Explicit</a:t>
                </a:r>
                <a:r>
                  <a:rPr lang="en-US" altLang="ko-KR" sz="1600" dirty="0" smtClean="0"/>
                  <a:t> : Train </a:t>
                </a:r>
                <a:r>
                  <a:rPr lang="en-US" altLang="ko-KR" sz="1600" dirty="0"/>
                  <a:t>the BNN(MC-dropout</a:t>
                </a:r>
                <a:r>
                  <a:rPr lang="en-US" altLang="ko-KR" sz="1600" dirty="0" smtClean="0"/>
                  <a:t>) to predict both the probability and logit-space </a:t>
                </a:r>
                <a:r>
                  <a:rPr lang="en-US" altLang="ko-KR" sz="1600" dirty="0" err="1" smtClean="0"/>
                  <a:t>aleatoric</a:t>
                </a:r>
                <a:r>
                  <a:rPr lang="en-US" altLang="ko-KR" sz="1600" dirty="0" smtClean="0"/>
                  <a:t> uncertainty. The </a:t>
                </a:r>
                <a:r>
                  <a:rPr lang="en-US" altLang="ko-KR" sz="1600" dirty="0" err="1" smtClean="0"/>
                  <a:t>aleatoric</a:t>
                </a:r>
                <a:r>
                  <a:rPr lang="en-US" altLang="ko-KR" sz="1600" dirty="0" smtClean="0"/>
                  <a:t> uncertainty in logit-space attenuate the loss function.</a:t>
                </a:r>
              </a:p>
              <a:p>
                <a:pPr marL="0" indent="0">
                  <a:buNone/>
                </a:pPr>
                <a:r>
                  <a:rPr lang="en-US" altLang="ko-KR" sz="1600" dirty="0" smtClean="0"/>
                  <a:t>Assume that the predicted logit and probability is :</a:t>
                </a:r>
                <a:endParaRPr lang="en-US" altLang="ko-KR" sz="2000" b="0" i="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0" i="1" smtClean="0">
                                  <a:latin typeface="Cambria Math" panose="02040503050406030204" pitchFamily="18" charset="0"/>
                                </a:rPr>
                              </m:ctrlPr>
                            </m:accPr>
                            <m:e>
                              <m:r>
                                <a:rPr lang="en-US" altLang="ko-KR" sz="2000" b="1" i="0" smtClean="0">
                                  <a:latin typeface="Cambria Math" panose="02040503050406030204" pitchFamily="18" charset="0"/>
                                </a:rPr>
                                <m:t>𝐱</m:t>
                              </m:r>
                            </m:e>
                          </m:acc>
                        </m:e>
                        <m:sub>
                          <m:r>
                            <a:rPr lang="en-US" altLang="ko-KR" sz="2000" b="0" i="1" dirty="0" smtClean="0">
                              <a:latin typeface="Cambria Math" panose="02040503050406030204" pitchFamily="18" charset="0"/>
                            </a:rPr>
                            <m:t>𝑖</m:t>
                          </m:r>
                        </m:sub>
                      </m:sSub>
                      <m:r>
                        <a:rPr lang="en-US" altLang="ko-KR" sz="2000" b="0" i="0" dirty="0" smtClean="0">
                          <a:latin typeface="Cambria Math" panose="02040503050406030204" pitchFamily="18" charset="0"/>
                        </a:rPr>
                        <m:t>|</m:t>
                      </m:r>
                      <m:r>
                        <a:rPr lang="en-US" altLang="ko-KR" sz="2000" b="1" i="0" dirty="0" smtClean="0">
                          <a:latin typeface="Cambria Math" panose="02040503050406030204" pitchFamily="18" charset="0"/>
                        </a:rPr>
                        <m:t>𝐖</m:t>
                      </m:r>
                      <m:r>
                        <a:rPr lang="en-US" altLang="ko-KR" sz="2000" b="1" i="0" dirty="0" smtClean="0">
                          <a:latin typeface="Cambria Math" panose="02040503050406030204" pitchFamily="18" charset="0"/>
                        </a:rPr>
                        <m:t>~</m:t>
                      </m:r>
                      <m:r>
                        <a:rPr lang="en-US" altLang="ko-KR" sz="2000" b="1" i="1" dirty="0" smtClean="0">
                          <a:latin typeface="Cambria Math" panose="02040503050406030204" pitchFamily="18" charset="0"/>
                        </a:rPr>
                        <m:t>𝒩</m:t>
                      </m:r>
                      <m:d>
                        <m:dPr>
                          <m:ctrlPr>
                            <a:rPr lang="en-US" altLang="ko-KR" sz="2000" b="1" i="1" dirty="0" smtClean="0">
                              <a:latin typeface="Cambria Math" panose="02040503050406030204" pitchFamily="18" charset="0"/>
                            </a:rPr>
                          </m:ctrlPr>
                        </m:dPr>
                        <m:e>
                          <m:sSubSup>
                            <m:sSubSupPr>
                              <m:ctrlPr>
                                <a:rPr lang="en-US" altLang="ko-KR" sz="2000" i="1" dirty="0" smtClean="0">
                                  <a:latin typeface="Cambria Math" panose="02040503050406030204" pitchFamily="18" charset="0"/>
                                </a:rPr>
                              </m:ctrlPr>
                            </m:sSubSupPr>
                            <m:e>
                              <m:r>
                                <a:rPr lang="en-US" altLang="ko-KR" sz="2000" b="1" i="0" dirty="0" smtClean="0">
                                  <a:latin typeface="Cambria Math" panose="02040503050406030204" pitchFamily="18" charset="0"/>
                                </a:rPr>
                                <m:t>𝐟</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r>
                            <a:rPr lang="en-US" altLang="ko-KR" sz="2000" b="0" i="1" dirty="0" smtClean="0">
                              <a:latin typeface="Cambria Math" panose="02040503050406030204" pitchFamily="18" charset="0"/>
                            </a:rPr>
                            <m:t>, </m:t>
                          </m:r>
                          <m:sSup>
                            <m:sSupPr>
                              <m:ctrlPr>
                                <a:rPr lang="en-US" altLang="ko-KR" sz="2000" i="1" dirty="0" smtClean="0">
                                  <a:latin typeface="Cambria Math" panose="02040503050406030204" pitchFamily="18" charset="0"/>
                                </a:rPr>
                              </m:ctrlPr>
                            </m:sSupPr>
                            <m:e>
                              <m:d>
                                <m:dPr>
                                  <m:ctrlPr>
                                    <a:rPr lang="en-US" altLang="ko-KR" sz="2000" i="1" dirty="0" smtClean="0">
                                      <a:latin typeface="Cambria Math" panose="02040503050406030204" pitchFamily="18" charset="0"/>
                                    </a:rPr>
                                  </m:ctrlPr>
                                </m:dPr>
                                <m:e>
                                  <m:sSubSup>
                                    <m:sSubSupPr>
                                      <m:ctrlPr>
                                        <a:rPr lang="en-US" altLang="ko-KR" sz="2000" i="1" dirty="0" smtClean="0">
                                          <a:latin typeface="Cambria Math" panose="02040503050406030204" pitchFamily="18" charset="0"/>
                                        </a:rPr>
                                      </m:ctrlPr>
                                    </m:sSubSupPr>
                                    <m:e>
                                      <m:r>
                                        <a:rPr lang="en-US" altLang="ko-KR" sz="2000" b="0" i="1" dirty="0" smtClean="0">
                                          <a:latin typeface="Cambria Math" panose="02040503050406030204" pitchFamily="18" charset="0"/>
                                        </a:rPr>
                                        <m:t>𝜎</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e>
                              </m:d>
                            </m:e>
                            <m:sup>
                              <m:r>
                                <a:rPr lang="en-US" altLang="ko-KR" sz="2000" b="0" i="1" dirty="0" smtClean="0">
                                  <a:latin typeface="Cambria Math" panose="02040503050406030204" pitchFamily="18" charset="0"/>
                                </a:rPr>
                                <m:t>2</m:t>
                              </m:r>
                            </m:sup>
                          </m:sSup>
                          <m:r>
                            <a:rPr lang="en-US" altLang="ko-KR" sz="2000" b="1" i="0" dirty="0" smtClean="0">
                              <a:latin typeface="Cambria Math" panose="02040503050406030204" pitchFamily="18" charset="0"/>
                            </a:rPr>
                            <m:t>𝐈</m:t>
                          </m:r>
                        </m:e>
                      </m:d>
                    </m:oMath>
                  </m:oMathPara>
                </a14:m>
                <a:endParaRPr lang="en-US" altLang="ko-KR" sz="2000" b="1"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𝑆𝑜𝑓𝑡𝑚𝑎𝑥</m:t>
                      </m:r>
                      <m:r>
                        <a:rPr lang="en-US" altLang="ko-KR" sz="2000" b="0" i="1" dirty="0" smtClean="0">
                          <a:latin typeface="Cambria Math" panose="02040503050406030204" pitchFamily="18" charset="0"/>
                        </a:rPr>
                        <m:t>(</m:t>
                      </m:r>
                      <m:sSub>
                        <m:sSubPr>
                          <m:ctrlPr>
                            <a:rPr lang="en-US" altLang="ko-KR" sz="2000" b="0" i="1" dirty="0" smtClean="0">
                              <a:latin typeface="Cambria Math" panose="02040503050406030204" pitchFamily="18" charset="0"/>
                            </a:rPr>
                          </m:ctrlPr>
                        </m:sSubPr>
                        <m:e>
                          <m:acc>
                            <m:accPr>
                              <m:chr m:val="̂"/>
                              <m:ctrlPr>
                                <a:rPr lang="en-US" altLang="ko-KR" sz="2000" b="1" i="1" dirty="0" smtClean="0">
                                  <a:latin typeface="Cambria Math" panose="02040503050406030204" pitchFamily="18" charset="0"/>
                                </a:rPr>
                              </m:ctrlPr>
                            </m:accPr>
                            <m:e>
                              <m:r>
                                <a:rPr lang="en-US" altLang="ko-KR" sz="2000" b="1" i="0" dirty="0" smtClean="0">
                                  <a:latin typeface="Cambria Math" panose="02040503050406030204" pitchFamily="18" charset="0"/>
                                </a:rPr>
                                <m:t>𝐱</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oMath>
                  </m:oMathPara>
                </a14:m>
                <a:endParaRPr lang="en-US" altLang="ko-KR" sz="2000" b="1" dirty="0" smtClean="0">
                  <a:latin typeface="Book Antiqua" panose="02040602050305030304" pitchFamily="18" charset="0"/>
                </a:endParaRPr>
              </a:p>
              <a:p>
                <a:pPr marL="0" indent="0">
                  <a:buNone/>
                </a:pPr>
                <a:r>
                  <a:rPr lang="en-US" altLang="ko-KR" sz="1600" dirty="0" smtClean="0"/>
                  <a:t>Therefore, the expected likelihood is :</a:t>
                </a:r>
              </a:p>
              <a:p>
                <a:pPr marL="0" indent="0">
                  <a:buNone/>
                </a:pPr>
                <a:r>
                  <a:rPr lang="en-US" altLang="ko-KR" sz="2000" b="1" dirty="0"/>
                  <a:t> </a:t>
                </a:r>
                <a:r>
                  <a:rPr lang="en-US" altLang="ko-KR" sz="2000" b="1" dirty="0" smtClean="0"/>
                  <a:t>                                                        </a:t>
                </a:r>
                <a14:m>
                  <m:oMath xmlns:m="http://schemas.openxmlformats.org/officeDocument/2006/math">
                    <m:sSub>
                      <m:sSubPr>
                        <m:ctrlPr>
                          <a:rPr lang="en-US" altLang="ko-KR" sz="2000" b="1" i="1" smtClean="0">
                            <a:latin typeface="Cambria Math" panose="02040503050406030204" pitchFamily="18" charset="0"/>
                          </a:rPr>
                        </m:ctrlPr>
                      </m:sSubPr>
                      <m:e>
                        <m:r>
                          <a:rPr lang="ko-KR" altLang="en-US" sz="2000" b="1" i="1" smtClean="0">
                            <a:latin typeface="Cambria Math" panose="02040503050406030204" pitchFamily="18" charset="0"/>
                          </a:rPr>
                          <m:t>𝔼</m:t>
                        </m:r>
                      </m:e>
                      <m:sub>
                        <m:r>
                          <a:rPr lang="en-US" altLang="ko-KR" sz="2000" i="1" dirty="0">
                            <a:latin typeface="Cambria Math" panose="02040503050406030204" pitchFamily="18" charset="0"/>
                          </a:rPr>
                          <m:t>𝒩</m:t>
                        </m:r>
                        <m:d>
                          <m:dPr>
                            <m:ctrlPr>
                              <a:rPr lang="en-US" altLang="ko-KR" sz="2000" b="1" i="1" dirty="0">
                                <a:latin typeface="Cambria Math" panose="02040503050406030204" pitchFamily="18" charset="0"/>
                              </a:rPr>
                            </m:ctrlPr>
                          </m:dPr>
                          <m:e>
                            <m:sSubSup>
                              <m:sSubSupPr>
                                <m:ctrlPr>
                                  <a:rPr lang="en-US" altLang="ko-KR" sz="2000" i="1" dirty="0">
                                    <a:latin typeface="Cambria Math" panose="02040503050406030204" pitchFamily="18" charset="0"/>
                                  </a:rPr>
                                </m:ctrlPr>
                              </m:sSubSupPr>
                              <m:e>
                                <m:r>
                                  <a:rPr lang="en-US" altLang="ko-KR" sz="2000" b="1" dirty="0">
                                    <a:latin typeface="Cambria Math" panose="02040503050406030204" pitchFamily="18" charset="0"/>
                                  </a:rPr>
                                  <m:t>𝐟</m:t>
                                </m:r>
                              </m:e>
                              <m:sub>
                                <m:r>
                                  <a:rPr lang="en-US" altLang="ko-KR" sz="2000" i="1" dirty="0">
                                    <a:latin typeface="Cambria Math" panose="02040503050406030204" pitchFamily="18" charset="0"/>
                                  </a:rPr>
                                  <m:t>𝑖</m:t>
                                </m:r>
                              </m:sub>
                              <m:sup>
                                <m:r>
                                  <a:rPr lang="en-US" altLang="ko-KR" sz="2000" b="1" dirty="0">
                                    <a:latin typeface="Cambria Math" panose="02040503050406030204" pitchFamily="18" charset="0"/>
                                  </a:rPr>
                                  <m:t>𝐖</m:t>
                                </m:r>
                              </m:sup>
                            </m:sSubSup>
                            <m:r>
                              <a:rPr lang="en-US" altLang="ko-KR" sz="2000" i="1" dirty="0">
                                <a:latin typeface="Cambria Math" panose="02040503050406030204" pitchFamily="18" charset="0"/>
                              </a:rPr>
                              <m:t>, </m:t>
                            </m:r>
                            <m:sSup>
                              <m:sSupPr>
                                <m:ctrlPr>
                                  <a:rPr lang="en-US" altLang="ko-KR" sz="2000" i="1" dirty="0">
                                    <a:latin typeface="Cambria Math" panose="02040503050406030204" pitchFamily="18" charset="0"/>
                                  </a:rPr>
                                </m:ctrlPr>
                              </m:sSupPr>
                              <m:e>
                                <m:d>
                                  <m:dPr>
                                    <m:ctrlPr>
                                      <a:rPr lang="en-US" altLang="ko-KR" sz="2000" i="1" dirty="0">
                                        <a:latin typeface="Cambria Math" panose="02040503050406030204" pitchFamily="18" charset="0"/>
                                      </a:rPr>
                                    </m:ctrlPr>
                                  </m:dPr>
                                  <m:e>
                                    <m:sSubSup>
                                      <m:sSubSupPr>
                                        <m:ctrlPr>
                                          <a:rPr lang="en-US" altLang="ko-KR" sz="2000" i="1" dirty="0">
                                            <a:latin typeface="Cambria Math" panose="02040503050406030204" pitchFamily="18" charset="0"/>
                                          </a:rPr>
                                        </m:ctrlPr>
                                      </m:sSubSupPr>
                                      <m:e>
                                        <m:r>
                                          <a:rPr lang="en-US" altLang="ko-KR" sz="2000" i="1" dirty="0">
                                            <a:latin typeface="Cambria Math" panose="02040503050406030204" pitchFamily="18" charset="0"/>
                                          </a:rPr>
                                          <m:t>𝜎</m:t>
                                        </m:r>
                                      </m:e>
                                      <m:sub>
                                        <m:r>
                                          <a:rPr lang="en-US" altLang="ko-KR" sz="2000" i="1" dirty="0">
                                            <a:latin typeface="Cambria Math" panose="02040503050406030204" pitchFamily="18" charset="0"/>
                                          </a:rPr>
                                          <m:t>𝑖</m:t>
                                        </m:r>
                                      </m:sub>
                                      <m:sup>
                                        <m:r>
                                          <a:rPr lang="en-US" altLang="ko-KR" sz="2000" b="1" dirty="0">
                                            <a:latin typeface="Cambria Math" panose="02040503050406030204" pitchFamily="18" charset="0"/>
                                          </a:rPr>
                                          <m:t>𝐖</m:t>
                                        </m:r>
                                      </m:sup>
                                    </m:sSubSup>
                                  </m:e>
                                </m:d>
                              </m:e>
                              <m:sup>
                                <m:r>
                                  <a:rPr lang="en-US" altLang="ko-KR" sz="2000" i="1" dirty="0">
                                    <a:latin typeface="Cambria Math" panose="02040503050406030204" pitchFamily="18" charset="0"/>
                                  </a:rPr>
                                  <m:t>2</m:t>
                                </m:r>
                              </m:sup>
                            </m:sSup>
                            <m:r>
                              <a:rPr lang="en-US" altLang="ko-KR" sz="2000" b="1" dirty="0">
                                <a:latin typeface="Cambria Math" panose="02040503050406030204" pitchFamily="18" charset="0"/>
                              </a:rPr>
                              <m:t>𝐈</m:t>
                            </m:r>
                          </m:e>
                        </m:d>
                      </m:sub>
                    </m:sSub>
                    <m:d>
                      <m:dPr>
                        <m:begChr m:val="["/>
                        <m:endChr m:val="]"/>
                        <m:ctrlPr>
                          <a:rPr lang="en-US" altLang="ko-KR" sz="2000" b="1" i="1" smtClean="0">
                            <a:latin typeface="Cambria Math" panose="02040503050406030204" pitchFamily="18" charset="0"/>
                          </a:rPr>
                        </m:ctrlPr>
                      </m:dPr>
                      <m:e>
                        <m:sSub>
                          <m:sSubPr>
                            <m:ctrlPr>
                              <a:rPr lang="en-US" altLang="ko-KR" sz="2000" b="1" i="1"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𝑐</m:t>
                            </m:r>
                          </m:sub>
                        </m:sSub>
                      </m:e>
                    </m:d>
                  </m:oMath>
                </a14:m>
                <a:endParaRPr lang="en-US" altLang="ko-KR" sz="2000" b="1" dirty="0" smtClean="0">
                  <a:latin typeface="Book Antiqua" panose="02040602050305030304" pitchFamily="18" charset="0"/>
                </a:endParaRPr>
              </a:p>
              <a:p>
                <a:pPr marL="0" indent="0">
                  <a:buNone/>
                </a:pPr>
                <a:r>
                  <a:rPr lang="en-US" altLang="ko-KR" sz="1600" dirty="0" smtClean="0"/>
                  <a:t>In practice, the expected likelihood is approximated by Monte-Carlo approximation,</a:t>
                </a:r>
              </a:p>
              <a:p>
                <a:pPr marL="0" indent="0">
                  <a:buNone/>
                </a:pPr>
                <a:r>
                  <a:rPr lang="en-US" altLang="ko-KR" sz="2000" b="0" dirty="0" smtClean="0"/>
                  <a:t>                                                         </a:t>
                </a:r>
                <a14:m>
                  <m:oMath xmlns:m="http://schemas.openxmlformats.org/officeDocument/2006/math">
                    <m:r>
                      <a:rPr lang="en-US" altLang="ko-KR" sz="2000" b="0" i="1" dirty="0" smtClean="0">
                        <a:latin typeface="Cambria Math" panose="02040503050406030204" pitchFamily="18" charset="0"/>
                      </a:rPr>
                      <m:t> </m:t>
                    </m:r>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𝐱</m:t>
                            </m:r>
                          </m:e>
                        </m:acc>
                      </m:e>
                      <m:sub>
                        <m:r>
                          <a:rPr lang="en-US" altLang="ko-KR" sz="2000" b="0" i="1" dirty="0" smtClean="0">
                            <a:latin typeface="Cambria Math" panose="02040503050406030204" pitchFamily="18" charset="0"/>
                          </a:rPr>
                          <m:t>𝑖</m:t>
                        </m:r>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sSubSup>
                      <m:sSubSupPr>
                        <m:ctrlPr>
                          <a:rPr lang="en-US" altLang="ko-KR" sz="2000" b="0" i="1" dirty="0" smtClean="0">
                            <a:latin typeface="Cambria Math" panose="02040503050406030204" pitchFamily="18" charset="0"/>
                          </a:rPr>
                        </m:ctrlPr>
                      </m:sSubSupPr>
                      <m:e>
                        <m:r>
                          <a:rPr lang="en-US" altLang="ko-KR" sz="2000" b="1" i="0" dirty="0" smtClean="0">
                            <a:latin typeface="Cambria Math" panose="02040503050406030204" pitchFamily="18" charset="0"/>
                          </a:rPr>
                          <m:t>𝐟</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r>
                      <a:rPr lang="en-US" altLang="ko-KR" sz="2000" b="0" i="1" dirty="0" smtClean="0">
                        <a:latin typeface="Cambria Math" panose="02040503050406030204" pitchFamily="18" charset="0"/>
                      </a:rPr>
                      <m:t>+</m:t>
                    </m:r>
                    <m:sSubSup>
                      <m:sSubSupPr>
                        <m:ctrlPr>
                          <a:rPr lang="en-US" altLang="ko-KR" sz="2000" b="0" i="1" dirty="0" smtClean="0">
                            <a:latin typeface="Cambria Math" panose="02040503050406030204" pitchFamily="18" charset="0"/>
                          </a:rPr>
                        </m:ctrlPr>
                      </m:sSubSupPr>
                      <m:e>
                        <m:r>
                          <a:rPr lang="en-US" altLang="ko-KR" sz="2000" b="0" i="1" dirty="0" smtClean="0">
                            <a:latin typeface="Cambria Math" panose="02040503050406030204" pitchFamily="18" charset="0"/>
                          </a:rPr>
                          <m:t>𝜎</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sSub>
                      <m:sSubPr>
                        <m:ctrlPr>
                          <a:rPr lang="en-US" altLang="ko-KR" sz="2000" b="0" i="1" dirty="0" smtClean="0">
                            <a:latin typeface="Cambria Math" panose="02040503050406030204" pitchFamily="18" charset="0"/>
                          </a:rPr>
                        </m:ctrlPr>
                      </m:sSubPr>
                      <m:e>
                        <m:r>
                          <a:rPr lang="en-US" altLang="ko-KR" sz="2000" b="1" i="1" dirty="0" smtClean="0">
                            <a:latin typeface="Cambria Math" panose="02040503050406030204" pitchFamily="18" charset="0"/>
                          </a:rPr>
                          <m:t>𝝐</m:t>
                        </m:r>
                      </m:e>
                      <m:sub>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         </m:t>
                    </m:r>
                    <m:sSub>
                      <m:sSubPr>
                        <m:ctrlPr>
                          <a:rPr lang="en-US" altLang="ko-KR" sz="2000" b="0" i="1" dirty="0" smtClean="0">
                            <a:latin typeface="Cambria Math" panose="02040503050406030204" pitchFamily="18" charset="0"/>
                          </a:rPr>
                        </m:ctrlPr>
                      </m:sSubPr>
                      <m:e>
                        <m:r>
                          <a:rPr lang="en-US" altLang="ko-KR" sz="2000" b="1" i="1" dirty="0" smtClean="0">
                            <a:latin typeface="Cambria Math" panose="02040503050406030204" pitchFamily="18" charset="0"/>
                          </a:rPr>
                          <m:t>𝝐</m:t>
                        </m:r>
                      </m:e>
                      <m:sub>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𝒩</m:t>
                    </m:r>
                    <m:r>
                      <a:rPr lang="en-US" altLang="ko-KR" sz="2000" b="0" i="1" dirty="0" smtClean="0">
                        <a:latin typeface="Cambria Math" panose="02040503050406030204" pitchFamily="18" charset="0"/>
                      </a:rPr>
                      <m:t>(</m:t>
                    </m:r>
                    <m:r>
                      <a:rPr lang="en-US" altLang="ko-KR" sz="2000" b="1" i="1" dirty="0" smtClean="0">
                        <a:latin typeface="Cambria Math" panose="02040503050406030204" pitchFamily="18" charset="0"/>
                      </a:rPr>
                      <m:t>𝟎</m:t>
                    </m:r>
                    <m:r>
                      <a:rPr lang="en-US" altLang="ko-KR" sz="2000" b="0" i="1" dirty="0" smtClean="0">
                        <a:latin typeface="Cambria Math" panose="02040503050406030204" pitchFamily="18" charset="0"/>
                      </a:rPr>
                      <m:t>, </m:t>
                    </m:r>
                    <m:r>
                      <a:rPr lang="en-US" altLang="ko-KR" sz="2000" b="1" i="0" dirty="0" smtClean="0">
                        <a:latin typeface="Cambria Math" panose="02040503050406030204" pitchFamily="18" charset="0"/>
                      </a:rPr>
                      <m:t>𝐈</m:t>
                    </m:r>
                    <m:r>
                      <a:rPr lang="en-US" altLang="ko-KR" sz="2000" b="0" i="1" dirty="0" smtClean="0">
                        <a:latin typeface="Cambria Math" panose="02040503050406030204" pitchFamily="18" charset="0"/>
                      </a:rPr>
                      <m:t>)</m:t>
                    </m:r>
                  </m:oMath>
                </a14:m>
                <a:endParaRPr lang="en-US" altLang="ko-KR" sz="2000" b="1" dirty="0" smtClean="0">
                  <a:latin typeface="Book Antiqua" panose="02040602050305030304" pitchFamily="18" charset="0"/>
                </a:endParaRPr>
              </a:p>
              <a:p>
                <a:pPr marL="0" indent="0" algn="ctr">
                  <a:buNone/>
                </a:pPr>
                <a:r>
                  <a:rPr lang="en-US" altLang="ko-KR" sz="2000" b="0" dirty="0" smtClean="0"/>
                  <a:t>            </a:t>
                </a:r>
                <a14:m>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f>
                      <m:fPr>
                        <m:ctrlPr>
                          <a:rPr lang="en-US" altLang="ko-KR" sz="2000" b="0" i="1" dirty="0" smtClean="0">
                            <a:latin typeface="Cambria Math" panose="02040503050406030204" pitchFamily="18" charset="0"/>
                          </a:rPr>
                        </m:ctrlPr>
                      </m:fPr>
                      <m:num>
                        <m:r>
                          <a:rPr lang="en-US" altLang="ko-KR" sz="2000" b="0" i="1" dirty="0" smtClean="0">
                            <a:latin typeface="Cambria Math" panose="02040503050406030204" pitchFamily="18" charset="0"/>
                          </a:rPr>
                          <m:t>1</m:t>
                        </m:r>
                      </m:num>
                      <m:den>
                        <m:r>
                          <a:rPr lang="en-US" altLang="ko-KR" sz="2000" b="0" i="1" dirty="0" smtClean="0">
                            <a:latin typeface="Cambria Math" panose="02040503050406030204" pitchFamily="18" charset="0"/>
                          </a:rPr>
                          <m:t>𝑇</m:t>
                        </m:r>
                      </m:den>
                    </m:f>
                    <m:nary>
                      <m:naryPr>
                        <m:chr m:val="∑"/>
                        <m:supHide m:val="on"/>
                        <m:ctrlPr>
                          <a:rPr lang="en-US" altLang="ko-KR" sz="2000" b="0" i="1" dirty="0" smtClean="0">
                            <a:latin typeface="Cambria Math" panose="02040503050406030204" pitchFamily="18" charset="0"/>
                          </a:rPr>
                        </m:ctrlPr>
                      </m:naryPr>
                      <m:sub>
                        <m:r>
                          <a:rPr lang="en-US" altLang="ko-KR" sz="2000" b="0" i="1" dirty="0" smtClean="0">
                            <a:latin typeface="Cambria Math" panose="02040503050406030204" pitchFamily="18" charset="0"/>
                          </a:rPr>
                          <m:t>𝑡</m:t>
                        </m:r>
                      </m:sub>
                      <m:sup/>
                      <m:e>
                        <m:r>
                          <a:rPr lang="en-US" altLang="ko-KR" sz="2000" b="0" i="1" dirty="0" smtClean="0">
                            <a:latin typeface="Cambria Math" panose="02040503050406030204" pitchFamily="18" charset="0"/>
                          </a:rPr>
                          <m:t>𝑆𝑜𝑓𝑡𝑚𝑎𝑥</m:t>
                        </m:r>
                        <m:r>
                          <a:rPr lang="en-US" altLang="ko-KR" sz="2000" b="0" i="1" dirty="0" smtClean="0">
                            <a:latin typeface="Cambria Math" panose="02040503050406030204" pitchFamily="18" charset="0"/>
                          </a:rPr>
                          <m:t>(</m:t>
                        </m:r>
                        <m:sSub>
                          <m:sSubPr>
                            <m:ctrlPr>
                              <a:rPr lang="en-US" altLang="ko-KR" sz="2000" b="0" i="1" dirty="0" smtClean="0">
                                <a:latin typeface="Cambria Math" panose="02040503050406030204" pitchFamily="18" charset="0"/>
                              </a:rPr>
                            </m:ctrlPr>
                          </m:sSubPr>
                          <m:e>
                            <m:acc>
                              <m:accPr>
                                <m:chr m:val="̂"/>
                                <m:ctrlPr>
                                  <a:rPr lang="en-US" altLang="ko-KR" sz="2000" b="1" i="1" dirty="0" smtClean="0">
                                    <a:latin typeface="Cambria Math" panose="02040503050406030204" pitchFamily="18" charset="0"/>
                                  </a:rPr>
                                </m:ctrlPr>
                              </m:accPr>
                              <m:e>
                                <m:r>
                                  <a:rPr lang="en-US" altLang="ko-KR" sz="2000" b="1" i="0" dirty="0" smtClean="0">
                                    <a:latin typeface="Cambria Math" panose="02040503050406030204" pitchFamily="18" charset="0"/>
                                  </a:rPr>
                                  <m:t>𝐱</m:t>
                                </m:r>
                              </m:e>
                            </m:acc>
                          </m:e>
                          <m:sub>
                            <m:r>
                              <a:rPr lang="en-US" altLang="ko-KR" sz="2000" b="0" i="1" dirty="0" smtClean="0">
                                <a:latin typeface="Cambria Math" panose="02040503050406030204" pitchFamily="18" charset="0"/>
                              </a:rPr>
                              <m:t>𝑖</m:t>
                            </m:r>
                            <m:r>
                              <a:rPr lang="en-US" altLang="ko-KR" sz="2000" b="0" i="1" dirty="0" smtClean="0">
                                <a:latin typeface="Cambria Math" panose="02040503050406030204" pitchFamily="18" charset="0"/>
                              </a:rPr>
                              <m:t>, </m:t>
                            </m:r>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e>
                    </m:nary>
                  </m:oMath>
                </a14:m>
                <a:r>
                  <a:rPr lang="en-US" altLang="ko-KR" sz="2000" b="1" dirty="0" smtClean="0">
                    <a:latin typeface="Book Antiqua" panose="02040602050305030304" pitchFamily="18" charset="0"/>
                  </a:rPr>
                  <a:t>	</a:t>
                </a:r>
              </a:p>
            </p:txBody>
          </p:sp>
        </mc:Choice>
        <mc:Fallback xmlns="">
          <p:sp>
            <p:nvSpPr>
              <p:cNvPr id="11" name="내용 개체 틀 2"/>
              <p:cNvSpPr txBox="1">
                <a:spLocks noRot="1" noChangeAspect="1" noMove="1" noResize="1" noEditPoints="1" noAdjustHandles="1" noChangeArrowheads="1" noChangeShapeType="1" noTextEdit="1"/>
              </p:cNvSpPr>
              <p:nvPr/>
            </p:nvSpPr>
            <p:spPr>
              <a:xfrm>
                <a:off x="135070" y="1097751"/>
                <a:ext cx="8624454" cy="4970978"/>
              </a:xfrm>
              <a:prstGeom prst="rect">
                <a:avLst/>
              </a:prstGeom>
              <a:blipFill>
                <a:blip r:embed="rId3"/>
                <a:stretch>
                  <a:fillRect l="-424" b="-17525"/>
                </a:stretch>
              </a:blipFill>
            </p:spPr>
            <p:txBody>
              <a:bodyPr/>
              <a:lstStyle/>
              <a:p>
                <a:r>
                  <a:rPr lang="ko-KR" altLang="en-US">
                    <a:noFill/>
                  </a:rPr>
                  <a:t> </a:t>
                </a:r>
              </a:p>
            </p:txBody>
          </p:sp>
        </mc:Fallback>
      </mc:AlternateContent>
      <p:grpSp>
        <p:nvGrpSpPr>
          <p:cNvPr id="8" name="그룹 7"/>
          <p:cNvGrpSpPr/>
          <p:nvPr/>
        </p:nvGrpSpPr>
        <p:grpSpPr>
          <a:xfrm>
            <a:off x="5943600" y="2877952"/>
            <a:ext cx="3027145" cy="979148"/>
            <a:chOff x="625640" y="5058610"/>
            <a:chExt cx="4545637" cy="1260500"/>
          </a:xfrm>
        </p:grpSpPr>
        <p:sp>
          <p:nvSpPr>
            <p:cNvPr id="18" name="모서리가 둥근 직사각형 17"/>
            <p:cNvSpPr/>
            <p:nvPr/>
          </p:nvSpPr>
          <p:spPr>
            <a:xfrm>
              <a:off x="625640" y="5199781"/>
              <a:ext cx="1026200" cy="4775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t>Model</a:t>
              </a:r>
              <a:endParaRPr lang="ko-KR" altLang="en-US" sz="1200" dirty="0"/>
            </a:p>
          </p:txBody>
        </p:sp>
        <p:cxnSp>
          <p:nvCxnSpPr>
            <p:cNvPr id="20" name="직선 화살표 연결선 19"/>
            <p:cNvCxnSpPr/>
            <p:nvPr/>
          </p:nvCxnSpPr>
          <p:spPr>
            <a:xfrm flipV="1">
              <a:off x="1651802" y="5291221"/>
              <a:ext cx="365760" cy="111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직선 화살표 연결선 20"/>
            <p:cNvCxnSpPr/>
            <p:nvPr/>
          </p:nvCxnSpPr>
          <p:spPr>
            <a:xfrm>
              <a:off x="1672122" y="5535061"/>
              <a:ext cx="355600" cy="101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972646" y="5058610"/>
                  <a:ext cx="493074" cy="3565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1" i="1" smtClean="0">
                                <a:latin typeface="Cambria Math" panose="02040503050406030204" pitchFamily="18" charset="0"/>
                              </a:rPr>
                            </m:ctrlPr>
                          </m:sSubPr>
                          <m:e>
                            <m:r>
                              <a:rPr lang="en-US" altLang="ko-KR" sz="1200" b="1" i="0" smtClean="0">
                                <a:latin typeface="Cambria Math" panose="02040503050406030204" pitchFamily="18" charset="0"/>
                              </a:rPr>
                              <m:t>𝐟</m:t>
                            </m:r>
                          </m:e>
                          <m:sub>
                            <m:r>
                              <a:rPr lang="en-US" altLang="ko-KR" sz="1200" b="0" i="1" smtClean="0">
                                <a:latin typeface="Cambria Math" panose="02040503050406030204" pitchFamily="18" charset="0"/>
                              </a:rPr>
                              <m:t>𝑖</m:t>
                            </m:r>
                          </m:sub>
                        </m:sSub>
                      </m:oMath>
                    </m:oMathPara>
                  </a14:m>
                  <a:endParaRPr lang="ko-KR" altLang="en-US" sz="12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1972646" y="5058610"/>
                  <a:ext cx="493074" cy="356593"/>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905803" y="5474100"/>
                  <a:ext cx="621517" cy="8450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200" b="0" i="1" smtClean="0">
                                <a:latin typeface="Cambria Math" panose="02040503050406030204" pitchFamily="18" charset="0"/>
                              </a:rPr>
                            </m:ctrlPr>
                          </m:sSubSupPr>
                          <m:e>
                            <m:r>
                              <m:rPr>
                                <m:sty m:val="p"/>
                              </m:rPr>
                              <a:rPr lang="en-US" altLang="ko-KR" sz="1200" b="0" i="1" smtClean="0">
                                <a:latin typeface="Cambria Math" panose="02040503050406030204" pitchFamily="18" charset="0"/>
                              </a:rPr>
                              <m:t>σ</m:t>
                            </m:r>
                          </m:e>
                          <m:sub>
                            <m:r>
                              <a:rPr lang="en-US" altLang="ko-KR" sz="1200" b="0" i="1" smtClean="0">
                                <a:latin typeface="Cambria Math" panose="02040503050406030204" pitchFamily="18" charset="0"/>
                              </a:rPr>
                              <m:t>𝑖</m:t>
                            </m:r>
                          </m:sub>
                          <m:sup>
                            <m:r>
                              <a:rPr lang="en-US" altLang="ko-KR" sz="1200" b="0" i="1" smtClean="0">
                                <a:latin typeface="Cambria Math" panose="02040503050406030204" pitchFamily="18" charset="0"/>
                              </a:rPr>
                              <m:t>2</m:t>
                            </m:r>
                          </m:sup>
                        </m:sSubSup>
                      </m:oMath>
                    </m:oMathPara>
                  </a14:m>
                  <a:endParaRPr lang="en-US" altLang="ko-KR" sz="1200" b="0" dirty="0" smtClean="0"/>
                </a:p>
                <a:p>
                  <a:endParaRPr lang="en-US" altLang="ko-KR" sz="1200" b="0" dirty="0" smtClean="0"/>
                </a:p>
                <a:p>
                  <a:endParaRPr lang="ko-KR" alt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905803" y="5474100"/>
                  <a:ext cx="621517" cy="845010"/>
                </a:xfrm>
                <a:prstGeom prst="rect">
                  <a:avLst/>
                </a:prstGeom>
                <a:blipFill>
                  <a:blip r:embed="rId5"/>
                  <a:stretch>
                    <a:fillRect/>
                  </a:stretch>
                </a:blipFill>
              </p:spPr>
              <p:txBody>
                <a:bodyPr/>
                <a:lstStyle/>
                <a:p>
                  <a:r>
                    <a:rPr lang="ko-KR" altLang="en-US">
                      <a:noFill/>
                    </a:rPr>
                    <a:t> </a:t>
                  </a:r>
                </a:p>
              </p:txBody>
            </p:sp>
          </mc:Fallback>
        </mc:AlternateContent>
        <p:sp>
          <p:nvSpPr>
            <p:cNvPr id="30" name="TextBox 29"/>
            <p:cNvSpPr txBox="1"/>
            <p:nvPr/>
          </p:nvSpPr>
          <p:spPr>
            <a:xfrm>
              <a:off x="2561122" y="5730639"/>
              <a:ext cx="2610155" cy="336782"/>
            </a:xfrm>
            <a:prstGeom prst="rect">
              <a:avLst/>
            </a:prstGeom>
            <a:noFill/>
            <a:ln>
              <a:solidFill>
                <a:srgbClr val="FF0000"/>
              </a:solidFill>
            </a:ln>
          </p:spPr>
          <p:txBody>
            <a:bodyPr wrap="square" rtlCol="0">
              <a:spAutoFit/>
            </a:bodyPr>
            <a:lstStyle/>
            <a:p>
              <a:r>
                <a:rPr lang="en-US" altLang="ko-KR" sz="1100" dirty="0" err="1" smtClean="0"/>
                <a:t>Aleatoric</a:t>
              </a:r>
              <a:r>
                <a:rPr lang="en-US" altLang="ko-KR" sz="1100" dirty="0" smtClean="0"/>
                <a:t> </a:t>
              </a:r>
              <a:r>
                <a:rPr lang="en-US" altLang="ko-KR" sz="1100" dirty="0" err="1" smtClean="0"/>
                <a:t>unc</a:t>
              </a:r>
              <a:r>
                <a:rPr lang="en-US" altLang="ko-KR" sz="1100" dirty="0" smtClean="0"/>
                <a:t>. in logit space</a:t>
              </a:r>
              <a:endParaRPr lang="ko-KR" altLang="en-US" sz="1100" dirty="0"/>
            </a:p>
          </p:txBody>
        </p:sp>
        <p:cxnSp>
          <p:nvCxnSpPr>
            <p:cNvPr id="31" name="직선 화살표 연결선 30"/>
            <p:cNvCxnSpPr>
              <a:stCxn id="30" idx="1"/>
            </p:cNvCxnSpPr>
            <p:nvPr/>
          </p:nvCxnSpPr>
          <p:spPr>
            <a:xfrm flipH="1" flipV="1">
              <a:off x="2279182" y="5768741"/>
              <a:ext cx="281940" cy="1465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직사각형 21"/>
          <p:cNvSpPr/>
          <p:nvPr/>
        </p:nvSpPr>
        <p:spPr>
          <a:xfrm>
            <a:off x="0" y="1107270"/>
            <a:ext cx="4309641" cy="400110"/>
          </a:xfrm>
          <a:prstGeom prst="rect">
            <a:avLst/>
          </a:prstGeom>
        </p:spPr>
        <p:txBody>
          <a:bodyPr wrap="none">
            <a:spAutoFit/>
          </a:bodyPr>
          <a:lstStyle/>
          <a:p>
            <a:r>
              <a:rPr lang="en-US" altLang="ko-KR" sz="2000" b="1" dirty="0" smtClean="0"/>
              <a:t>Uncertainty of Bayesian Deep Learning</a:t>
            </a:r>
            <a:endParaRPr lang="ko-KR" altLang="en-US" sz="2000"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72</a:t>
            </a:fld>
            <a:r>
              <a:rPr lang="en-US" altLang="ko-KR" smtClean="0"/>
              <a:t>/26</a:t>
            </a:r>
            <a:endParaRPr lang="ko-KR" altLang="en-US" dirty="0"/>
          </a:p>
        </p:txBody>
      </p:sp>
    </p:spTree>
    <p:extLst>
      <p:ext uri="{BB962C8B-B14F-4D97-AF65-F5344CB8AC3E}">
        <p14:creationId xmlns:p14="http://schemas.microsoft.com/office/powerpoint/2010/main" val="2371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animEffect transition="in" filter="fade">
                                      <p:cBhvr>
                                        <p:cTn id="21" dur="500"/>
                                        <p:tgtEl>
                                          <p:spTgt spid="1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7" end="7"/>
                                            </p:txEl>
                                          </p:spTgt>
                                        </p:tgtEl>
                                        <p:attrNameLst>
                                          <p:attrName>style.visibility</p:attrName>
                                        </p:attrNameLst>
                                      </p:cBhvr>
                                      <p:to>
                                        <p:strVal val="visible"/>
                                      </p:to>
                                    </p:set>
                                    <p:animEffect transition="in" filter="fade">
                                      <p:cBhvr>
                                        <p:cTn id="24" dur="500"/>
                                        <p:tgtEl>
                                          <p:spTgt spid="11">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fade">
                                      <p:cBhvr>
                                        <p:cTn id="27" dur="500"/>
                                        <p:tgtEl>
                                          <p:spTgt spid="11">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9" end="9"/>
                                            </p:txEl>
                                          </p:spTgt>
                                        </p:tgtEl>
                                        <p:attrNameLst>
                                          <p:attrName>style.visibility</p:attrName>
                                        </p:attrNameLst>
                                      </p:cBhvr>
                                      <p:to>
                                        <p:strVal val="visible"/>
                                      </p:to>
                                    </p:set>
                                    <p:animEffect transition="in" filter="fade">
                                      <p:cBhvr>
                                        <p:cTn id="30" dur="500"/>
                                        <p:tgtEl>
                                          <p:spTgt spid="11">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animEffect transition="in" filter="fade">
                                      <p:cBhvr>
                                        <p:cTn id="33" dur="500"/>
                                        <p:tgtEl>
                                          <p:spTgt spid="11">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xEl>
                                              <p:pRg st="11" end="11"/>
                                            </p:txEl>
                                          </p:spTgt>
                                        </p:tgtEl>
                                        <p:attrNameLst>
                                          <p:attrName>style.visibility</p:attrName>
                                        </p:attrNameLst>
                                      </p:cBhvr>
                                      <p:to>
                                        <p:strVal val="visible"/>
                                      </p:to>
                                    </p:set>
                                    <p:animEffect transition="in" filter="fade">
                                      <p:cBhvr>
                                        <p:cTn id="36"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Model Overview</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4" name="TextBox 103"/>
          <p:cNvSpPr txBox="1"/>
          <p:nvPr/>
        </p:nvSpPr>
        <p:spPr>
          <a:xfrm>
            <a:off x="471387" y="6480909"/>
            <a:ext cx="2932213" cy="430887"/>
          </a:xfrm>
          <a:prstGeom prst="rect">
            <a:avLst/>
          </a:prstGeom>
          <a:noFill/>
        </p:spPr>
        <p:txBody>
          <a:bodyPr wrap="none" rtlCol="0">
            <a:spAutoFit/>
          </a:bodyPr>
          <a:lstStyle/>
          <a:p>
            <a:r>
              <a:rPr lang="en-US" altLang="ko-KR" sz="1100" dirty="0" smtClean="0"/>
              <a:t>*DMPNN : Directed MPNN</a:t>
            </a:r>
          </a:p>
          <a:p>
            <a:r>
              <a:rPr lang="en-US" altLang="ko-KR" sz="1100" dirty="0" smtClean="0"/>
              <a:t>**GMHAP : Global Multi-head attention Pooling</a:t>
            </a:r>
            <a:endParaRPr lang="ko-KR" altLang="en-US" sz="1100" dirty="0"/>
          </a:p>
        </p:txBody>
      </p:sp>
      <p:grpSp>
        <p:nvGrpSpPr>
          <p:cNvPr id="54" name="그룹 53"/>
          <p:cNvGrpSpPr/>
          <p:nvPr/>
        </p:nvGrpSpPr>
        <p:grpSpPr>
          <a:xfrm>
            <a:off x="2061495" y="1586672"/>
            <a:ext cx="982769" cy="749972"/>
            <a:chOff x="3909060" y="1249680"/>
            <a:chExt cx="1673924" cy="1253314"/>
          </a:xfrm>
        </p:grpSpPr>
        <p:grpSp>
          <p:nvGrpSpPr>
            <p:cNvPr id="55" name="그룹 54"/>
            <p:cNvGrpSpPr/>
            <p:nvPr/>
          </p:nvGrpSpPr>
          <p:grpSpPr>
            <a:xfrm>
              <a:off x="4097130" y="1295170"/>
              <a:ext cx="1206390" cy="946691"/>
              <a:chOff x="828150" y="1188490"/>
              <a:chExt cx="2027518" cy="1591056"/>
            </a:xfrm>
          </p:grpSpPr>
          <p:sp>
            <p:nvSpPr>
              <p:cNvPr id="61" name="타원 60"/>
              <p:cNvSpPr/>
              <p:nvPr/>
            </p:nvSpPr>
            <p:spPr>
              <a:xfrm>
                <a:off x="2684980" y="1371370"/>
                <a:ext cx="170688" cy="170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2" name="타원 61"/>
              <p:cNvSpPr/>
              <p:nvPr/>
            </p:nvSpPr>
            <p:spPr>
              <a:xfrm>
                <a:off x="1713893" y="118849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3" name="타원 62"/>
              <p:cNvSpPr/>
              <p:nvPr/>
            </p:nvSpPr>
            <p:spPr>
              <a:xfrm>
                <a:off x="828150" y="2060218"/>
                <a:ext cx="268224"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4" name="타원 63"/>
              <p:cNvSpPr/>
              <p:nvPr/>
            </p:nvSpPr>
            <p:spPr>
              <a:xfrm>
                <a:off x="2022966" y="2438170"/>
                <a:ext cx="341376" cy="34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5" name="타원 64"/>
              <p:cNvSpPr/>
              <p:nvPr/>
            </p:nvSpPr>
            <p:spPr>
              <a:xfrm>
                <a:off x="1916884" y="1746274"/>
                <a:ext cx="243840" cy="24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66" name="직선 연결선 65"/>
              <p:cNvCxnSpPr>
                <a:stCxn id="65" idx="0"/>
                <a:endCxn id="62" idx="5"/>
              </p:cNvCxnSpPr>
              <p:nvPr/>
            </p:nvCxnSpPr>
            <p:spPr>
              <a:xfrm flipH="1" flipV="1">
                <a:off x="1869991" y="1344588"/>
                <a:ext cx="168813" cy="401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직선 연결선 66"/>
              <p:cNvCxnSpPr>
                <a:stCxn id="65" idx="7"/>
                <a:endCxn id="61" idx="3"/>
              </p:cNvCxnSpPr>
              <p:nvPr/>
            </p:nvCxnSpPr>
            <p:spPr>
              <a:xfrm flipV="1">
                <a:off x="2125014" y="1517061"/>
                <a:ext cx="584963" cy="264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65" idx="2"/>
                <a:endCxn id="63" idx="6"/>
              </p:cNvCxnSpPr>
              <p:nvPr/>
            </p:nvCxnSpPr>
            <p:spPr>
              <a:xfrm flipH="1">
                <a:off x="1096374" y="1868194"/>
                <a:ext cx="820510" cy="326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직선 연결선 68"/>
              <p:cNvCxnSpPr>
                <a:stCxn id="65" idx="5"/>
                <a:endCxn id="64" idx="0"/>
              </p:cNvCxnSpPr>
              <p:nvPr/>
            </p:nvCxnSpPr>
            <p:spPr>
              <a:xfrm>
                <a:off x="2125014" y="1954404"/>
                <a:ext cx="68640" cy="48376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4625339" y="1668779"/>
              <a:ext cx="437404" cy="445594"/>
            </a:xfrm>
            <a:prstGeom prst="rect">
              <a:avLst/>
            </a:prstGeom>
            <a:noFill/>
          </p:spPr>
          <p:txBody>
            <a:bodyPr wrap="none" rtlCol="0">
              <a:spAutoFit/>
            </a:bodyPr>
            <a:lstStyle/>
            <a:p>
              <a:r>
                <a:rPr lang="en-US" altLang="ko-KR" sz="1100" dirty="0" smtClean="0"/>
                <a:t>1</a:t>
              </a:r>
              <a:endParaRPr lang="ko-KR" altLang="en-US" sz="1600" dirty="0"/>
            </a:p>
          </p:txBody>
        </p:sp>
        <p:sp>
          <p:nvSpPr>
            <p:cNvPr id="57" name="TextBox 56"/>
            <p:cNvSpPr txBox="1"/>
            <p:nvPr/>
          </p:nvSpPr>
          <p:spPr>
            <a:xfrm>
              <a:off x="3909060" y="1798320"/>
              <a:ext cx="437404" cy="445594"/>
            </a:xfrm>
            <a:prstGeom prst="rect">
              <a:avLst/>
            </a:prstGeom>
            <a:noFill/>
          </p:spPr>
          <p:txBody>
            <a:bodyPr wrap="none" rtlCol="0">
              <a:spAutoFit/>
            </a:bodyPr>
            <a:lstStyle/>
            <a:p>
              <a:r>
                <a:rPr lang="en-US" altLang="ko-KR" sz="1100" dirty="0"/>
                <a:t>4</a:t>
              </a:r>
              <a:endParaRPr lang="ko-KR" altLang="en-US" sz="1600" dirty="0"/>
            </a:p>
          </p:txBody>
        </p:sp>
        <p:sp>
          <p:nvSpPr>
            <p:cNvPr id="58" name="TextBox 57"/>
            <p:cNvSpPr txBox="1"/>
            <p:nvPr/>
          </p:nvSpPr>
          <p:spPr>
            <a:xfrm>
              <a:off x="4953000" y="2057400"/>
              <a:ext cx="437404" cy="445594"/>
            </a:xfrm>
            <a:prstGeom prst="rect">
              <a:avLst/>
            </a:prstGeom>
            <a:noFill/>
          </p:spPr>
          <p:txBody>
            <a:bodyPr wrap="none" rtlCol="0">
              <a:spAutoFit/>
            </a:bodyPr>
            <a:lstStyle/>
            <a:p>
              <a:r>
                <a:rPr lang="en-US" altLang="ko-KR" sz="1100" dirty="0" smtClean="0"/>
                <a:t>3</a:t>
              </a:r>
              <a:endParaRPr lang="ko-KR" altLang="en-US" sz="1600" dirty="0"/>
            </a:p>
          </p:txBody>
        </p:sp>
        <p:sp>
          <p:nvSpPr>
            <p:cNvPr id="59" name="TextBox 58"/>
            <p:cNvSpPr txBox="1"/>
            <p:nvPr/>
          </p:nvSpPr>
          <p:spPr>
            <a:xfrm>
              <a:off x="5145580" y="1424940"/>
              <a:ext cx="437404" cy="445594"/>
            </a:xfrm>
            <a:prstGeom prst="rect">
              <a:avLst/>
            </a:prstGeom>
            <a:noFill/>
          </p:spPr>
          <p:txBody>
            <a:bodyPr wrap="none" rtlCol="0">
              <a:spAutoFit/>
            </a:bodyPr>
            <a:lstStyle/>
            <a:p>
              <a:r>
                <a:rPr lang="en-US" altLang="ko-KR" sz="1100" dirty="0"/>
                <a:t>2</a:t>
              </a:r>
              <a:endParaRPr lang="ko-KR" altLang="en-US" sz="1600" dirty="0"/>
            </a:p>
          </p:txBody>
        </p:sp>
        <p:sp>
          <p:nvSpPr>
            <p:cNvPr id="60" name="TextBox 59"/>
            <p:cNvSpPr txBox="1"/>
            <p:nvPr/>
          </p:nvSpPr>
          <p:spPr>
            <a:xfrm>
              <a:off x="4434840" y="1249680"/>
              <a:ext cx="437404" cy="445594"/>
            </a:xfrm>
            <a:prstGeom prst="rect">
              <a:avLst/>
            </a:prstGeom>
            <a:noFill/>
          </p:spPr>
          <p:txBody>
            <a:bodyPr wrap="none" rtlCol="0">
              <a:spAutoFit/>
            </a:bodyPr>
            <a:lstStyle/>
            <a:p>
              <a:r>
                <a:rPr lang="en-US" altLang="ko-KR" sz="1100" dirty="0"/>
                <a:t>5</a:t>
              </a:r>
              <a:endParaRPr lang="ko-KR" altLang="en-US" sz="1600" dirty="0"/>
            </a:p>
          </p:txBody>
        </p:sp>
      </p:grpSp>
      <p:cxnSp>
        <p:nvCxnSpPr>
          <p:cNvPr id="81" name="직선 화살표 연결선 80"/>
          <p:cNvCxnSpPr/>
          <p:nvPr/>
        </p:nvCxnSpPr>
        <p:spPr>
          <a:xfrm>
            <a:off x="2602276" y="2279176"/>
            <a:ext cx="6933" cy="303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60436" y="1127358"/>
            <a:ext cx="1404824" cy="342498"/>
          </a:xfrm>
          <a:prstGeom prst="rect">
            <a:avLst/>
          </a:prstGeom>
          <a:noFill/>
        </p:spPr>
        <p:txBody>
          <a:bodyPr wrap="none" rtlCol="0">
            <a:spAutoFit/>
          </a:bodyPr>
          <a:lstStyle/>
          <a:p>
            <a:r>
              <a:rPr lang="en-US" altLang="ko-KR" sz="1600" dirty="0" smtClean="0"/>
              <a:t>Implicit Model</a:t>
            </a:r>
            <a:endParaRPr lang="ko-KR" altLang="en-US" sz="1600" dirty="0"/>
          </a:p>
        </p:txBody>
      </p:sp>
      <p:sp>
        <p:nvSpPr>
          <p:cNvPr id="17" name="직사각형 16"/>
          <p:cNvSpPr/>
          <p:nvPr/>
        </p:nvSpPr>
        <p:spPr>
          <a:xfrm>
            <a:off x="3733466" y="3480296"/>
            <a:ext cx="1158574" cy="261610"/>
          </a:xfrm>
          <a:prstGeom prst="rect">
            <a:avLst/>
          </a:prstGeom>
        </p:spPr>
        <p:txBody>
          <a:bodyPr wrap="square">
            <a:spAutoFit/>
          </a:bodyPr>
          <a:lstStyle/>
          <a:p>
            <a:r>
              <a:rPr lang="en-US" altLang="ko-KR" sz="1100" dirty="0"/>
              <a:t>(Kwon et al </a:t>
            </a:r>
            <a:r>
              <a:rPr lang="en-US" altLang="ko-KR" sz="1100" dirty="0" smtClean="0"/>
              <a:t>2020)</a:t>
            </a:r>
            <a:endParaRPr lang="en-US" altLang="ko-KR" sz="1100" dirty="0"/>
          </a:p>
        </p:txBody>
      </p:sp>
      <p:grpSp>
        <p:nvGrpSpPr>
          <p:cNvPr id="31" name="그룹 30"/>
          <p:cNvGrpSpPr/>
          <p:nvPr/>
        </p:nvGrpSpPr>
        <p:grpSpPr>
          <a:xfrm>
            <a:off x="1742574" y="2696091"/>
            <a:ext cx="1795668" cy="3684388"/>
            <a:chOff x="1742574" y="2696091"/>
            <a:chExt cx="1795668" cy="3684388"/>
          </a:xfrm>
        </p:grpSpPr>
        <p:sp>
          <p:nvSpPr>
            <p:cNvPr id="8" name="모서리가 둥근 직사각형 7"/>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102" name="직선 화살표 연결선 101"/>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102"/>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105" name="직사각형 104"/>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106" name="직선 화살표 연결선 105"/>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3"/>
                  <a:stretch>
                    <a:fillRect r="-10345" b="-1754"/>
                  </a:stretch>
                </a:blipFill>
              </p:spPr>
              <p:txBody>
                <a:bodyPr/>
                <a:lstStyle/>
                <a:p>
                  <a:r>
                    <a:rPr lang="ko-KR" altLang="en-US">
                      <a:noFill/>
                    </a:rPr>
                    <a:t> </a:t>
                  </a:r>
                </a:p>
              </p:txBody>
            </p:sp>
          </mc:Fallback>
        </mc:AlternateContent>
        <p:sp>
          <p:nvSpPr>
            <p:cNvPr id="70" name="직사각형 69"/>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51" name="직선 화살표 연결선 150"/>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153" name="직선 화살표 연결선 152"/>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5459850" y="1184041"/>
            <a:ext cx="1184109" cy="275475"/>
          </a:xfrm>
          <a:prstGeom prst="rect">
            <a:avLst/>
          </a:prstGeom>
          <a:noFill/>
        </p:spPr>
        <p:txBody>
          <a:bodyPr wrap="none" rtlCol="0">
            <a:spAutoFit/>
          </a:bodyPr>
          <a:lstStyle/>
          <a:p>
            <a:r>
              <a:rPr lang="en-US" altLang="ko-KR" sz="1600" dirty="0" smtClean="0"/>
              <a:t>Explicit Model</a:t>
            </a:r>
            <a:endParaRPr lang="ko-KR" altLang="en-US" sz="1600" dirty="0"/>
          </a:p>
        </p:txBody>
      </p:sp>
      <p:grpSp>
        <p:nvGrpSpPr>
          <p:cNvPr id="109" name="그룹 108"/>
          <p:cNvGrpSpPr/>
          <p:nvPr/>
        </p:nvGrpSpPr>
        <p:grpSpPr>
          <a:xfrm>
            <a:off x="5579020" y="1531254"/>
            <a:ext cx="916355" cy="636957"/>
            <a:chOff x="3909060" y="1249680"/>
            <a:chExt cx="1634493" cy="1213145"/>
          </a:xfrm>
        </p:grpSpPr>
        <p:grpSp>
          <p:nvGrpSpPr>
            <p:cNvPr id="111" name="그룹 110"/>
            <p:cNvGrpSpPr/>
            <p:nvPr/>
          </p:nvGrpSpPr>
          <p:grpSpPr>
            <a:xfrm>
              <a:off x="4097130" y="1295170"/>
              <a:ext cx="1206390" cy="946691"/>
              <a:chOff x="828150" y="1188490"/>
              <a:chExt cx="2027518" cy="1591056"/>
            </a:xfrm>
          </p:grpSpPr>
          <p:sp>
            <p:nvSpPr>
              <p:cNvPr id="120" name="타원 119"/>
              <p:cNvSpPr/>
              <p:nvPr/>
            </p:nvSpPr>
            <p:spPr>
              <a:xfrm>
                <a:off x="2684980" y="1371370"/>
                <a:ext cx="170688" cy="170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1" name="타원 120"/>
              <p:cNvSpPr/>
              <p:nvPr/>
            </p:nvSpPr>
            <p:spPr>
              <a:xfrm>
                <a:off x="1713893" y="118849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2" name="타원 121"/>
              <p:cNvSpPr/>
              <p:nvPr/>
            </p:nvSpPr>
            <p:spPr>
              <a:xfrm>
                <a:off x="828150" y="2060218"/>
                <a:ext cx="268224"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3" name="타원 122"/>
              <p:cNvSpPr/>
              <p:nvPr/>
            </p:nvSpPr>
            <p:spPr>
              <a:xfrm>
                <a:off x="2022966" y="2438170"/>
                <a:ext cx="341376" cy="34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4" name="타원 123"/>
              <p:cNvSpPr/>
              <p:nvPr/>
            </p:nvSpPr>
            <p:spPr>
              <a:xfrm>
                <a:off x="1916884" y="1746274"/>
                <a:ext cx="243840" cy="24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5" name="직선 연결선 124"/>
              <p:cNvCxnSpPr>
                <a:stCxn id="124" idx="0"/>
                <a:endCxn id="121" idx="5"/>
              </p:cNvCxnSpPr>
              <p:nvPr/>
            </p:nvCxnSpPr>
            <p:spPr>
              <a:xfrm flipH="1" flipV="1">
                <a:off x="1869991" y="1344588"/>
                <a:ext cx="168813" cy="401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6" name="직선 연결선 125"/>
              <p:cNvCxnSpPr>
                <a:stCxn id="124" idx="7"/>
                <a:endCxn id="120" idx="3"/>
              </p:cNvCxnSpPr>
              <p:nvPr/>
            </p:nvCxnSpPr>
            <p:spPr>
              <a:xfrm flipV="1">
                <a:off x="2125014" y="1517061"/>
                <a:ext cx="584963" cy="264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7" name="직선 연결선 126"/>
              <p:cNvCxnSpPr>
                <a:stCxn id="124" idx="2"/>
                <a:endCxn id="122" idx="6"/>
              </p:cNvCxnSpPr>
              <p:nvPr/>
            </p:nvCxnSpPr>
            <p:spPr>
              <a:xfrm flipH="1">
                <a:off x="1096374" y="1868194"/>
                <a:ext cx="820510" cy="326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8" name="직선 연결선 127"/>
              <p:cNvCxnSpPr>
                <a:stCxn id="124" idx="5"/>
                <a:endCxn id="123" idx="0"/>
              </p:cNvCxnSpPr>
              <p:nvPr/>
            </p:nvCxnSpPr>
            <p:spPr>
              <a:xfrm>
                <a:off x="2125014" y="1954404"/>
                <a:ext cx="68640" cy="48376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4625340" y="1668779"/>
              <a:ext cx="397973" cy="405425"/>
            </a:xfrm>
            <a:prstGeom prst="rect">
              <a:avLst/>
            </a:prstGeom>
            <a:noFill/>
          </p:spPr>
          <p:txBody>
            <a:bodyPr wrap="none" rtlCol="0">
              <a:spAutoFit/>
            </a:bodyPr>
            <a:lstStyle/>
            <a:p>
              <a:r>
                <a:rPr lang="en-US" altLang="ko-KR" sz="1100" dirty="0" smtClean="0"/>
                <a:t>1</a:t>
              </a:r>
              <a:endParaRPr lang="ko-KR" altLang="en-US" sz="1600" dirty="0"/>
            </a:p>
          </p:txBody>
        </p:sp>
        <p:sp>
          <p:nvSpPr>
            <p:cNvPr id="113" name="TextBox 112"/>
            <p:cNvSpPr txBox="1"/>
            <p:nvPr/>
          </p:nvSpPr>
          <p:spPr>
            <a:xfrm>
              <a:off x="3909060" y="1798320"/>
              <a:ext cx="397973" cy="405425"/>
            </a:xfrm>
            <a:prstGeom prst="rect">
              <a:avLst/>
            </a:prstGeom>
            <a:noFill/>
          </p:spPr>
          <p:txBody>
            <a:bodyPr wrap="none" rtlCol="0">
              <a:spAutoFit/>
            </a:bodyPr>
            <a:lstStyle/>
            <a:p>
              <a:r>
                <a:rPr lang="en-US" altLang="ko-KR" sz="1100" dirty="0"/>
                <a:t>4</a:t>
              </a:r>
              <a:endParaRPr lang="ko-KR" altLang="en-US" sz="1600" dirty="0"/>
            </a:p>
          </p:txBody>
        </p:sp>
        <p:sp>
          <p:nvSpPr>
            <p:cNvPr id="114" name="TextBox 113"/>
            <p:cNvSpPr txBox="1"/>
            <p:nvPr/>
          </p:nvSpPr>
          <p:spPr>
            <a:xfrm>
              <a:off x="4953000" y="2057400"/>
              <a:ext cx="397973" cy="405425"/>
            </a:xfrm>
            <a:prstGeom prst="rect">
              <a:avLst/>
            </a:prstGeom>
            <a:noFill/>
          </p:spPr>
          <p:txBody>
            <a:bodyPr wrap="none" rtlCol="0">
              <a:spAutoFit/>
            </a:bodyPr>
            <a:lstStyle/>
            <a:p>
              <a:r>
                <a:rPr lang="en-US" altLang="ko-KR" sz="1100" dirty="0" smtClean="0"/>
                <a:t>3</a:t>
              </a:r>
              <a:endParaRPr lang="ko-KR" altLang="en-US" sz="1600" dirty="0"/>
            </a:p>
          </p:txBody>
        </p:sp>
        <p:sp>
          <p:nvSpPr>
            <p:cNvPr id="116" name="TextBox 115"/>
            <p:cNvSpPr txBox="1"/>
            <p:nvPr/>
          </p:nvSpPr>
          <p:spPr>
            <a:xfrm>
              <a:off x="5145580" y="1424940"/>
              <a:ext cx="397973" cy="405425"/>
            </a:xfrm>
            <a:prstGeom prst="rect">
              <a:avLst/>
            </a:prstGeom>
            <a:noFill/>
          </p:spPr>
          <p:txBody>
            <a:bodyPr wrap="none" rtlCol="0">
              <a:spAutoFit/>
            </a:bodyPr>
            <a:lstStyle/>
            <a:p>
              <a:r>
                <a:rPr lang="en-US" altLang="ko-KR" sz="1100" dirty="0"/>
                <a:t>2</a:t>
              </a:r>
              <a:endParaRPr lang="ko-KR" altLang="en-US" sz="1600" dirty="0"/>
            </a:p>
          </p:txBody>
        </p:sp>
        <p:sp>
          <p:nvSpPr>
            <p:cNvPr id="119" name="TextBox 118"/>
            <p:cNvSpPr txBox="1"/>
            <p:nvPr/>
          </p:nvSpPr>
          <p:spPr>
            <a:xfrm>
              <a:off x="4434841" y="1249680"/>
              <a:ext cx="397973" cy="405425"/>
            </a:xfrm>
            <a:prstGeom prst="rect">
              <a:avLst/>
            </a:prstGeom>
            <a:noFill/>
          </p:spPr>
          <p:txBody>
            <a:bodyPr wrap="none" rtlCol="0">
              <a:spAutoFit/>
            </a:bodyPr>
            <a:lstStyle/>
            <a:p>
              <a:r>
                <a:rPr lang="en-US" altLang="ko-KR" sz="1100" dirty="0"/>
                <a:t>5</a:t>
              </a:r>
              <a:endParaRPr lang="ko-KR" altLang="en-US" sz="1600" dirty="0"/>
            </a:p>
          </p:txBody>
        </p:sp>
      </p:grpSp>
      <p:cxnSp>
        <p:nvCxnSpPr>
          <p:cNvPr id="129" name="직선 화살표 연결선 128"/>
          <p:cNvCxnSpPr/>
          <p:nvPr/>
        </p:nvCxnSpPr>
        <p:spPr>
          <a:xfrm>
            <a:off x="6095419" y="2138878"/>
            <a:ext cx="6621" cy="266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직사각형 138"/>
          <p:cNvSpPr/>
          <p:nvPr/>
        </p:nvSpPr>
        <p:spPr>
          <a:xfrm>
            <a:off x="7295326" y="3469060"/>
            <a:ext cx="1213674" cy="261610"/>
          </a:xfrm>
          <a:prstGeom prst="rect">
            <a:avLst/>
          </a:prstGeom>
        </p:spPr>
        <p:txBody>
          <a:bodyPr wrap="square">
            <a:spAutoFit/>
          </a:bodyPr>
          <a:lstStyle/>
          <a:p>
            <a:r>
              <a:rPr lang="en-US" altLang="ko-KR" sz="1100" dirty="0" smtClean="0"/>
              <a:t>(Kendal </a:t>
            </a:r>
            <a:r>
              <a:rPr lang="en-US" altLang="ko-KR" sz="1100" dirty="0"/>
              <a:t>et al </a:t>
            </a:r>
            <a:r>
              <a:rPr lang="en-US" altLang="ko-KR" sz="1100" dirty="0" smtClean="0"/>
              <a:t>2017)</a:t>
            </a:r>
            <a:endParaRPr lang="en-US" altLang="ko-KR" sz="1100" dirty="0"/>
          </a:p>
        </p:txBody>
      </p:sp>
      <p:grpSp>
        <p:nvGrpSpPr>
          <p:cNvPr id="32" name="그룹 31"/>
          <p:cNvGrpSpPr/>
          <p:nvPr/>
        </p:nvGrpSpPr>
        <p:grpSpPr>
          <a:xfrm>
            <a:off x="5150718" y="2504692"/>
            <a:ext cx="2222432" cy="4134868"/>
            <a:chOff x="5150718" y="2504692"/>
            <a:chExt cx="2222432" cy="4134868"/>
          </a:xfrm>
        </p:grpSpPr>
        <p:sp>
          <p:nvSpPr>
            <p:cNvPr id="92" name="모서리가 둥근 직사각형 91"/>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93" name="직선 화살표 연결선 92"/>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모서리가 둥근 직사각형 95"/>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98" name="직사각형 97"/>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100" name="직선 화살표 연결선 99"/>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31" name="직선 화살표 연결선 130"/>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직사각형 133"/>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35" name="직선 화살표 연결선 134"/>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p:cNvSpPr txBox="1"/>
                <p:nvPr/>
              </p:nvSpPr>
              <p:spPr>
                <a:xfrm>
                  <a:off x="6181650" y="506591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a:latin typeface="Cambria Math" panose="02040503050406030204" pitchFamily="18" charset="0"/>
                          </a:rPr>
                          <m:t>log</m:t>
                        </m:r>
                        <m:r>
                          <a:rPr lang="en-US" altLang="ko-KR" sz="1600">
                            <a:latin typeface="Cambria Math" panose="02040503050406030204" pitchFamily="18" charset="0"/>
                          </a:rPr>
                          <m:t> </m:t>
                        </m:r>
                        <m:sSup>
                          <m:sSupPr>
                            <m:ctrlPr>
                              <a:rPr lang="en-US" altLang="ko-KR" sz="1600" i="1">
                                <a:latin typeface="Cambria Math" panose="02040503050406030204" pitchFamily="18" charset="0"/>
                              </a:rPr>
                            </m:ctrlPr>
                          </m:sSupPr>
                          <m:e>
                            <m:acc>
                              <m:accPr>
                                <m:chr m:val="̂"/>
                                <m:ctrlPr>
                                  <a:rPr lang="en-US" altLang="ko-KR" sz="1600" i="1">
                                    <a:latin typeface="Cambria Math" panose="02040503050406030204" pitchFamily="18" charset="0"/>
                                  </a:rPr>
                                </m:ctrlPr>
                              </m:accPr>
                              <m:e>
                                <m:r>
                                  <a:rPr lang="en-US" altLang="ko-KR" sz="1600" i="1">
                                    <a:latin typeface="Cambria Math" panose="02040503050406030204" pitchFamily="18" charset="0"/>
                                  </a:rPr>
                                  <m:t>𝜎</m:t>
                                </m:r>
                              </m:e>
                            </m:acc>
                          </m:e>
                          <m:sup>
                            <m:r>
                              <a:rPr lang="en-US" altLang="ko-KR" sz="1600" i="1">
                                <a:latin typeface="Cambria Math" panose="02040503050406030204" pitchFamily="18" charset="0"/>
                              </a:rPr>
                              <m:t>2</m:t>
                            </m:r>
                          </m:sup>
                        </m:sSup>
                      </m:oMath>
                    </m:oMathPara>
                  </a14:m>
                  <a:endParaRPr lang="ko-KR" altLang="en-US" sz="16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181650" y="5065912"/>
                  <a:ext cx="769441" cy="338554"/>
                </a:xfrm>
                <a:prstGeom prst="rect">
                  <a:avLst/>
                </a:prstGeom>
                <a:blipFill>
                  <a:blip r:embed="rId4"/>
                  <a:stretch>
                    <a:fillRect r="-15079" b="-8929"/>
                  </a:stretch>
                </a:blipFill>
              </p:spPr>
              <p:txBody>
                <a:bodyPr/>
                <a:lstStyle/>
                <a:p>
                  <a:r>
                    <a:rPr lang="ko-KR" altLang="en-US">
                      <a:noFill/>
                    </a:rPr>
                    <a:t> </a:t>
                  </a:r>
                </a:p>
              </p:txBody>
            </p:sp>
          </mc:Fallback>
        </mc:AlternateContent>
        <p:sp>
          <p:nvSpPr>
            <p:cNvPr id="147" name="직사각형 146"/>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154" name="직사각형 153"/>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156" name="직사각형 155"/>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138" name="TextBox 137"/>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138" name="TextBox 137"/>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5"/>
                  <a:stretch>
                    <a:fillRect b="-12766"/>
                  </a:stretch>
                </a:blipFill>
              </p:spPr>
              <p:txBody>
                <a:bodyPr/>
                <a:lstStyle/>
                <a:p>
                  <a:r>
                    <a:rPr lang="ko-KR" altLang="en-US">
                      <a:noFill/>
                    </a:rPr>
                    <a:t> </a:t>
                  </a:r>
                </a:p>
              </p:txBody>
            </p:sp>
          </mc:Fallback>
        </mc:AlternateContent>
        <p:cxnSp>
          <p:nvCxnSpPr>
            <p:cNvPr id="71" name="직선 화살표 연결선 70"/>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149" name="TextBox 148"/>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6"/>
                  <a:stretch>
                    <a:fillRect r="-10909" b="-16000"/>
                  </a:stretch>
                </a:blipFill>
              </p:spPr>
              <p:txBody>
                <a:bodyPr/>
                <a:lstStyle/>
                <a:p>
                  <a:r>
                    <a:rPr lang="ko-KR" altLang="en-US">
                      <a:noFill/>
                    </a:rPr>
                    <a:t> </a:t>
                  </a:r>
                </a:p>
              </p:txBody>
            </p:sp>
          </mc:Fallback>
        </mc:AlternateContent>
        <p:cxnSp>
          <p:nvCxnSpPr>
            <p:cNvPr id="203" name="직선 화살표 연결선 202"/>
            <p:cNvCxnSpPr>
              <a:endCxn id="149"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18" name="오른쪽 중괄호 17"/>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7" name="TextBox 156"/>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grpSp>
        <p:nvGrpSpPr>
          <p:cNvPr id="395" name="그룹 394"/>
          <p:cNvGrpSpPr/>
          <p:nvPr/>
        </p:nvGrpSpPr>
        <p:grpSpPr>
          <a:xfrm>
            <a:off x="1676534" y="2762131"/>
            <a:ext cx="1795668" cy="3684388"/>
            <a:chOff x="1742574" y="2696091"/>
            <a:chExt cx="1795668" cy="3684388"/>
          </a:xfrm>
        </p:grpSpPr>
        <p:sp>
          <p:nvSpPr>
            <p:cNvPr id="396" name="모서리가 둥근 직사각형 395"/>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397" name="직선 화살표 연결선 396"/>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8" name="모서리가 둥근 직사각형 397"/>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399" name="직사각형 398"/>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00" name="직선 화살표 연결선 399"/>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직선 화살표 연결선 400"/>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2" name="TextBox 401"/>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02" name="TextBox 401"/>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7"/>
                  <a:stretch>
                    <a:fillRect r="-10526" b="-1786"/>
                  </a:stretch>
                </a:blipFill>
              </p:spPr>
              <p:txBody>
                <a:bodyPr/>
                <a:lstStyle/>
                <a:p>
                  <a:r>
                    <a:rPr lang="ko-KR" altLang="en-US">
                      <a:noFill/>
                    </a:rPr>
                    <a:t> </a:t>
                  </a:r>
                </a:p>
              </p:txBody>
            </p:sp>
          </mc:Fallback>
        </mc:AlternateContent>
        <p:sp>
          <p:nvSpPr>
            <p:cNvPr id="403" name="직사각형 402"/>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04" name="직선 화살표 연결선 403"/>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5" name="직사각형 404"/>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406" name="직선 화살표 연결선 405"/>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7" name="그룹 406"/>
          <p:cNvGrpSpPr/>
          <p:nvPr/>
        </p:nvGrpSpPr>
        <p:grpSpPr>
          <a:xfrm>
            <a:off x="1630814" y="2833251"/>
            <a:ext cx="1795668" cy="3684388"/>
            <a:chOff x="1742574" y="2696091"/>
            <a:chExt cx="1795668" cy="3684388"/>
          </a:xfrm>
        </p:grpSpPr>
        <p:sp>
          <p:nvSpPr>
            <p:cNvPr id="408" name="모서리가 둥근 직사각형 407"/>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09" name="직선 화살표 연결선 408"/>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0" name="모서리가 둥근 직사각형 409"/>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411" name="직사각형 410"/>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12" name="직선 화살표 연결선 411"/>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직선 화살표 연결선 412"/>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4" name="TextBox 413"/>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14" name="TextBox 413"/>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8"/>
                  <a:stretch>
                    <a:fillRect r="-10345" b="-1786"/>
                  </a:stretch>
                </a:blipFill>
              </p:spPr>
              <p:txBody>
                <a:bodyPr/>
                <a:lstStyle/>
                <a:p>
                  <a:r>
                    <a:rPr lang="ko-KR" altLang="en-US">
                      <a:noFill/>
                    </a:rPr>
                    <a:t> </a:t>
                  </a:r>
                </a:p>
              </p:txBody>
            </p:sp>
          </mc:Fallback>
        </mc:AlternateContent>
        <p:sp>
          <p:nvSpPr>
            <p:cNvPr id="415" name="직사각형 414"/>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16" name="직선 화살표 연결선 415"/>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직사각형 416"/>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418" name="직선 화살표 연결선 417"/>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5" name="그룹 444"/>
          <p:cNvGrpSpPr/>
          <p:nvPr/>
        </p:nvGrpSpPr>
        <p:grpSpPr>
          <a:xfrm>
            <a:off x="5079598" y="2550412"/>
            <a:ext cx="2222432" cy="4134868"/>
            <a:chOff x="5150718" y="2504692"/>
            <a:chExt cx="2222432" cy="4134868"/>
          </a:xfrm>
        </p:grpSpPr>
        <p:sp>
          <p:nvSpPr>
            <p:cNvPr id="446" name="모서리가 둥근 직사각형 445"/>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47" name="직선 화살표 연결선 446"/>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8" name="모서리가 둥근 직사각형 447"/>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449" name="직사각형 448"/>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50" name="직선 화살표 연결선 449"/>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직선 화살표 연결선 450"/>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2" name="직사각형 451"/>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53" name="직선 화살표 연결선 452"/>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직선 화살표 연결선 453"/>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5" name="직사각형 454"/>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56" name="직선 화살표 연결선 455"/>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7" name="TextBox 456"/>
                <p:cNvSpPr txBox="1"/>
                <p:nvPr/>
              </p:nvSpPr>
              <p:spPr>
                <a:xfrm>
                  <a:off x="6191810" y="510655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b="0" i="0" smtClean="0">
                            <a:latin typeface="Cambria Math" panose="02040503050406030204" pitchFamily="18" charset="0"/>
                          </a:rPr>
                          <m:t>log</m:t>
                        </m:r>
                        <m:r>
                          <a:rPr lang="en-US" altLang="ko-KR" sz="1600" b="0" i="0" smtClean="0">
                            <a:latin typeface="Cambria Math" panose="02040503050406030204" pitchFamily="18" charset="0"/>
                          </a:rPr>
                          <m:t> </m:t>
                        </m:r>
                        <m:sSup>
                          <m:sSupPr>
                            <m:ctrlPr>
                              <a:rPr lang="en-US" altLang="ko-KR" sz="1600" b="0" i="1" smtClean="0">
                                <a:latin typeface="Cambria Math" panose="02040503050406030204" pitchFamily="18" charset="0"/>
                              </a:rPr>
                            </m:ctrlPr>
                          </m:sSupPr>
                          <m:e>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𝜎</m:t>
                                </m:r>
                              </m:e>
                            </m:acc>
                          </m:e>
                          <m:sup>
                            <m:r>
                              <a:rPr lang="en-US" altLang="ko-KR" sz="1600" b="0" i="1" smtClean="0">
                                <a:latin typeface="Cambria Math" panose="02040503050406030204" pitchFamily="18" charset="0"/>
                              </a:rPr>
                              <m:t>2</m:t>
                            </m:r>
                          </m:sup>
                        </m:sSup>
                      </m:oMath>
                    </m:oMathPara>
                  </a14:m>
                  <a:endParaRPr lang="ko-KR" altLang="en-US" sz="1600" dirty="0"/>
                </a:p>
              </p:txBody>
            </p:sp>
          </mc:Choice>
          <mc:Fallback xmlns="">
            <p:sp>
              <p:nvSpPr>
                <p:cNvPr id="457" name="TextBox 456"/>
                <p:cNvSpPr txBox="1">
                  <a:spLocks noRot="1" noChangeAspect="1" noMove="1" noResize="1" noEditPoints="1" noAdjustHandles="1" noChangeArrowheads="1" noChangeShapeType="1" noTextEdit="1"/>
                </p:cNvSpPr>
                <p:nvPr/>
              </p:nvSpPr>
              <p:spPr>
                <a:xfrm>
                  <a:off x="6191810" y="5106552"/>
                  <a:ext cx="769441" cy="338554"/>
                </a:xfrm>
                <a:prstGeom prst="rect">
                  <a:avLst/>
                </a:prstGeom>
                <a:blipFill>
                  <a:blip r:embed="rId9"/>
                  <a:stretch>
                    <a:fillRect r="-15079" b="-8929"/>
                  </a:stretch>
                </a:blipFill>
              </p:spPr>
              <p:txBody>
                <a:bodyPr/>
                <a:lstStyle/>
                <a:p>
                  <a:r>
                    <a:rPr lang="ko-KR" altLang="en-US">
                      <a:noFill/>
                    </a:rPr>
                    <a:t> </a:t>
                  </a:r>
                </a:p>
              </p:txBody>
            </p:sp>
          </mc:Fallback>
        </mc:AlternateContent>
        <p:sp>
          <p:nvSpPr>
            <p:cNvPr id="458" name="직사각형 457"/>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459" name="직사각형 458"/>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460" name="직사각형 459"/>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461" name="TextBox 460"/>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461" name="TextBox 460"/>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10"/>
                  <a:stretch>
                    <a:fillRect b="-14894"/>
                  </a:stretch>
                </a:blipFill>
              </p:spPr>
              <p:txBody>
                <a:bodyPr/>
                <a:lstStyle/>
                <a:p>
                  <a:r>
                    <a:rPr lang="ko-KR" altLang="en-US">
                      <a:noFill/>
                    </a:rPr>
                    <a:t> </a:t>
                  </a:r>
                </a:p>
              </p:txBody>
            </p:sp>
          </mc:Fallback>
        </mc:AlternateContent>
        <p:cxnSp>
          <p:nvCxnSpPr>
            <p:cNvPr id="462" name="직선 화살표 연결선 461"/>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직선 화살표 연결선 462"/>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직선 화살표 연결선 463"/>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5" name="TextBox 464"/>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65" name="TextBox 464"/>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11"/>
                  <a:stretch>
                    <a:fillRect r="-8929" b="-14000"/>
                  </a:stretch>
                </a:blipFill>
              </p:spPr>
              <p:txBody>
                <a:bodyPr/>
                <a:lstStyle/>
                <a:p>
                  <a:r>
                    <a:rPr lang="ko-KR" altLang="en-US">
                      <a:noFill/>
                    </a:rPr>
                    <a:t> </a:t>
                  </a:r>
                </a:p>
              </p:txBody>
            </p:sp>
          </mc:Fallback>
        </mc:AlternateContent>
        <p:cxnSp>
          <p:nvCxnSpPr>
            <p:cNvPr id="466" name="직선 화살표 연결선 465"/>
            <p:cNvCxnSpPr>
              <a:endCxn id="465"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직선 화살표 연결선 466"/>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8" name="TextBox 467"/>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469" name="오른쪽 중괄호 468"/>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0" name="TextBox 469"/>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grpSp>
        <p:nvGrpSpPr>
          <p:cNvPr id="497" name="그룹 496"/>
          <p:cNvGrpSpPr/>
          <p:nvPr/>
        </p:nvGrpSpPr>
        <p:grpSpPr>
          <a:xfrm>
            <a:off x="5013558" y="2591052"/>
            <a:ext cx="2222432" cy="4134868"/>
            <a:chOff x="5150718" y="2504692"/>
            <a:chExt cx="2222432" cy="4134868"/>
          </a:xfrm>
        </p:grpSpPr>
        <p:sp>
          <p:nvSpPr>
            <p:cNvPr id="498" name="모서리가 둥근 직사각형 497"/>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99" name="직선 화살표 연결선 498"/>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0" name="모서리가 둥근 직사각형 499"/>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501" name="직사각형 500"/>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502" name="직선 화살표 연결선 501"/>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직선 화살표 연결선 502"/>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4" name="직사각형 503"/>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505" name="직선 화살표 연결선 504"/>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직선 화살표 연결선 505"/>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7" name="직사각형 506"/>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508" name="직선 화살표 연결선 507"/>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9" name="TextBox 508"/>
                <p:cNvSpPr txBox="1"/>
                <p:nvPr/>
              </p:nvSpPr>
              <p:spPr>
                <a:xfrm>
                  <a:off x="6212130" y="516243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a:latin typeface="Cambria Math" panose="02040503050406030204" pitchFamily="18" charset="0"/>
                          </a:rPr>
                          <m:t>log</m:t>
                        </m:r>
                        <m:r>
                          <a:rPr lang="en-US" altLang="ko-KR" sz="1600">
                            <a:latin typeface="Cambria Math" panose="02040503050406030204" pitchFamily="18" charset="0"/>
                          </a:rPr>
                          <m:t> </m:t>
                        </m:r>
                        <m:sSup>
                          <m:sSupPr>
                            <m:ctrlPr>
                              <a:rPr lang="en-US" altLang="ko-KR" sz="1600" i="1">
                                <a:latin typeface="Cambria Math" panose="02040503050406030204" pitchFamily="18" charset="0"/>
                              </a:rPr>
                            </m:ctrlPr>
                          </m:sSupPr>
                          <m:e>
                            <m:acc>
                              <m:accPr>
                                <m:chr m:val="̂"/>
                                <m:ctrlPr>
                                  <a:rPr lang="en-US" altLang="ko-KR" sz="1600" i="1">
                                    <a:latin typeface="Cambria Math" panose="02040503050406030204" pitchFamily="18" charset="0"/>
                                  </a:rPr>
                                </m:ctrlPr>
                              </m:accPr>
                              <m:e>
                                <m:r>
                                  <a:rPr lang="en-US" altLang="ko-KR" sz="1600" i="1">
                                    <a:latin typeface="Cambria Math" panose="02040503050406030204" pitchFamily="18" charset="0"/>
                                  </a:rPr>
                                  <m:t>𝜎</m:t>
                                </m:r>
                              </m:e>
                            </m:acc>
                          </m:e>
                          <m:sup>
                            <m:r>
                              <a:rPr lang="en-US" altLang="ko-KR" sz="1600" i="1">
                                <a:latin typeface="Cambria Math" panose="02040503050406030204" pitchFamily="18" charset="0"/>
                              </a:rPr>
                              <m:t>2</m:t>
                            </m:r>
                          </m:sup>
                        </m:sSup>
                      </m:oMath>
                    </m:oMathPara>
                  </a14:m>
                  <a:endParaRPr lang="ko-KR" altLang="en-US" sz="1600" dirty="0"/>
                </a:p>
              </p:txBody>
            </p:sp>
          </mc:Choice>
          <mc:Fallback xmlns="">
            <p:sp>
              <p:nvSpPr>
                <p:cNvPr id="509" name="TextBox 508"/>
                <p:cNvSpPr txBox="1">
                  <a:spLocks noRot="1" noChangeAspect="1" noMove="1" noResize="1" noEditPoints="1" noAdjustHandles="1" noChangeArrowheads="1" noChangeShapeType="1" noTextEdit="1"/>
                </p:cNvSpPr>
                <p:nvPr/>
              </p:nvSpPr>
              <p:spPr>
                <a:xfrm>
                  <a:off x="6212130" y="5162432"/>
                  <a:ext cx="769441" cy="338554"/>
                </a:xfrm>
                <a:prstGeom prst="rect">
                  <a:avLst/>
                </a:prstGeom>
                <a:blipFill>
                  <a:blip r:embed="rId12"/>
                  <a:stretch>
                    <a:fillRect r="-14286" b="-8929"/>
                  </a:stretch>
                </a:blipFill>
              </p:spPr>
              <p:txBody>
                <a:bodyPr/>
                <a:lstStyle/>
                <a:p>
                  <a:r>
                    <a:rPr lang="ko-KR" altLang="en-US">
                      <a:noFill/>
                    </a:rPr>
                    <a:t> </a:t>
                  </a:r>
                </a:p>
              </p:txBody>
            </p:sp>
          </mc:Fallback>
        </mc:AlternateContent>
        <p:sp>
          <p:nvSpPr>
            <p:cNvPr id="510" name="직사각형 509"/>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511" name="직사각형 510"/>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512" name="직사각형 511"/>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513" name="TextBox 512"/>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513" name="TextBox 512"/>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13"/>
                  <a:stretch>
                    <a:fillRect b="-12766"/>
                  </a:stretch>
                </a:blipFill>
              </p:spPr>
              <p:txBody>
                <a:bodyPr/>
                <a:lstStyle/>
                <a:p>
                  <a:r>
                    <a:rPr lang="ko-KR" altLang="en-US">
                      <a:noFill/>
                    </a:rPr>
                    <a:t> </a:t>
                  </a:r>
                </a:p>
              </p:txBody>
            </p:sp>
          </mc:Fallback>
        </mc:AlternateContent>
        <p:cxnSp>
          <p:nvCxnSpPr>
            <p:cNvPr id="514" name="직선 화살표 연결선 513"/>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직선 화살표 연결선 514"/>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직선 화살표 연결선 515"/>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7" name="TextBox 516"/>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517" name="TextBox 516"/>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14"/>
                  <a:stretch>
                    <a:fillRect r="-9091" b="-16000"/>
                  </a:stretch>
                </a:blipFill>
              </p:spPr>
              <p:txBody>
                <a:bodyPr/>
                <a:lstStyle/>
                <a:p>
                  <a:r>
                    <a:rPr lang="ko-KR" altLang="en-US">
                      <a:noFill/>
                    </a:rPr>
                    <a:t> </a:t>
                  </a:r>
                </a:p>
              </p:txBody>
            </p:sp>
          </mc:Fallback>
        </mc:AlternateContent>
        <p:cxnSp>
          <p:nvCxnSpPr>
            <p:cNvPr id="518" name="직선 화살표 연결선 517"/>
            <p:cNvCxnSpPr>
              <a:endCxn id="517"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직선 화살표 연결선 518"/>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0" name="TextBox 519"/>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521" name="오른쪽 중괄호 520"/>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22" name="TextBox 521"/>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73</a:t>
            </a:fld>
            <a:r>
              <a:rPr lang="en-US" altLang="ko-KR" smtClean="0"/>
              <a:t>/26</a:t>
            </a:r>
            <a:endParaRPr lang="ko-KR" altLang="en-US" dirty="0"/>
          </a:p>
        </p:txBody>
      </p:sp>
    </p:spTree>
    <p:extLst>
      <p:ext uri="{BB962C8B-B14F-4D97-AF65-F5344CB8AC3E}">
        <p14:creationId xmlns:p14="http://schemas.microsoft.com/office/powerpoint/2010/main" val="63587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407"/>
                                        </p:tgtEl>
                                        <p:attrNameLst>
                                          <p:attrName>style.visibility</p:attrName>
                                        </p:attrNameLst>
                                      </p:cBhvr>
                                      <p:to>
                                        <p:strVal val="visible"/>
                                      </p:to>
                                    </p:set>
                                    <p:animEffect transition="in" filter="fade">
                                      <p:cBhvr>
                                        <p:cTn id="10" dur="500"/>
                                        <p:tgtEl>
                                          <p:spTgt spid="4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5"/>
                                        </p:tgtEl>
                                        <p:attrNameLst>
                                          <p:attrName>style.visibility</p:attrName>
                                        </p:attrNameLst>
                                      </p:cBhvr>
                                      <p:to>
                                        <p:strVal val="visible"/>
                                      </p:to>
                                    </p:set>
                                    <p:animEffect transition="in" filter="fade">
                                      <p:cBhvr>
                                        <p:cTn id="15" dur="500"/>
                                        <p:tgtEl>
                                          <p:spTgt spid="445"/>
                                        </p:tgtEl>
                                      </p:cBhvr>
                                    </p:animEffect>
                                  </p:childTnLst>
                                </p:cTn>
                              </p:par>
                              <p:par>
                                <p:cTn id="16" presetID="10" presetClass="entr" presetSubtype="0" fill="hold" nodeType="withEffect">
                                  <p:stCondLst>
                                    <p:cond delay="0"/>
                                  </p:stCondLst>
                                  <p:childTnLst>
                                    <p:set>
                                      <p:cBhvr>
                                        <p:cTn id="17" dur="1" fill="hold">
                                          <p:stCondLst>
                                            <p:cond delay="0"/>
                                          </p:stCondLst>
                                        </p:cTn>
                                        <p:tgtEl>
                                          <p:spTgt spid="497"/>
                                        </p:tgtEl>
                                        <p:attrNameLst>
                                          <p:attrName>style.visibility</p:attrName>
                                        </p:attrNameLst>
                                      </p:cBhvr>
                                      <p:to>
                                        <p:strVal val="visible"/>
                                      </p:to>
                                    </p:set>
                                    <p:animEffect transition="in" filter="fade">
                                      <p:cBhvr>
                                        <p:cTn id="18"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DMPNN</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441960" y="1367778"/>
                <a:ext cx="6337739" cy="4055213"/>
              </a:xfrm>
              <a:prstGeom prst="rect">
                <a:avLst/>
              </a:prstGeom>
              <a:noFill/>
            </p:spPr>
            <p:txBody>
              <a:bodyPr wrap="square" rtlCol="0">
                <a:spAutoFit/>
              </a:bodyPr>
              <a:lstStyle/>
              <a:p>
                <a:pPr marL="914400" lvl="1" indent="-457200">
                  <a:buFont typeface="+mj-lt"/>
                  <a:buAutoNum type="arabicPeriod"/>
                </a:pPr>
                <a:r>
                  <a:rPr lang="en-US" altLang="ko-KR" sz="2000" b="1" dirty="0" smtClean="0"/>
                  <a:t>Message Passing</a:t>
                </a:r>
                <a:endParaRPr lang="en-US" altLang="ko-KR" sz="1600" b="1" dirty="0"/>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𝑚</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r>
                        <a:rPr lang="en-US" altLang="ko-KR" sz="1600" i="1">
                          <a:latin typeface="Cambria Math" panose="02040503050406030204" pitchFamily="18" charset="0"/>
                        </a:rPr>
                        <m:t>= </m:t>
                      </m:r>
                      <m:sSubSup>
                        <m:sSubSupPr>
                          <m:ctrlPr>
                            <a:rPr lang="en-US" altLang="ko-KR" sz="1600" i="1">
                              <a:latin typeface="Cambria Math" panose="02040503050406030204" pitchFamily="18" charset="0"/>
                            </a:rPr>
                          </m:ctrlPr>
                        </m:sSubSupPr>
                        <m:e>
                          <m:nary>
                            <m:naryPr>
                              <m:chr m:val="∑"/>
                              <m:supHide m:val="on"/>
                              <m:ctrlPr>
                                <a:rPr lang="en-US" altLang="ko-KR" sz="1600" i="1">
                                  <a:latin typeface="Cambria Math" panose="02040503050406030204" pitchFamily="18" charset="0"/>
                                </a:rPr>
                              </m:ctrlPr>
                            </m:naryPr>
                            <m:sub>
                              <m:r>
                                <a:rPr lang="en-US" altLang="ko-KR" sz="1600" i="1">
                                  <a:latin typeface="Cambria Math" panose="02040503050406030204" pitchFamily="18" charset="0"/>
                                </a:rPr>
                                <m:t>𝑘</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𝑁</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𝑣</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𝑤</m:t>
                              </m:r>
                              <m:r>
                                <a:rPr lang="en-US" altLang="ko-KR" sz="1600" i="1">
                                  <a:latin typeface="Cambria Math" panose="02040503050406030204" pitchFamily="18" charset="0"/>
                                  <a:ea typeface="Cambria Math" panose="02040503050406030204" pitchFamily="18" charset="0"/>
                                </a:rPr>
                                <m:t>}</m:t>
                              </m:r>
                            </m:sub>
                            <m:sup/>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𝑘𝑣</m:t>
                                  </m:r>
                                </m:sub>
                                <m:sup>
                                  <m:r>
                                    <a:rPr lang="en-US" altLang="ko-KR" sz="1600" i="1">
                                      <a:latin typeface="Cambria Math" panose="02040503050406030204" pitchFamily="18" charset="0"/>
                                    </a:rPr>
                                    <m:t>𝑡</m:t>
                                  </m:r>
                                </m:sup>
                              </m:sSubSup>
                            </m:e>
                          </m:nary>
                        </m:e>
                        <m:sub/>
                        <m:sup/>
                      </m:sSubSup>
                    </m:oMath>
                  </m:oMathPara>
                </a14:m>
                <a:endParaRPr lang="en-US" altLang="ko-KR" sz="1200" dirty="0"/>
              </a:p>
              <a:p>
                <a:pPr marL="914400" lvl="1" indent="-457200">
                  <a:buFont typeface="+mj-lt"/>
                  <a:buAutoNum type="arabicPeriod"/>
                </a:pPr>
                <a:r>
                  <a:rPr lang="en-US" altLang="ko-KR" sz="2000" b="1" dirty="0"/>
                  <a:t>Update   </a:t>
                </a:r>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r>
                        <a:rPr lang="en-US" altLang="ko-KR" sz="1600" i="1" smtClean="0">
                          <a:latin typeface="Cambria Math" panose="02040503050406030204" pitchFamily="18" charset="0"/>
                        </a:rPr>
                        <m:t>=</m:t>
                      </m:r>
                      <m:r>
                        <a:rPr lang="en-US" altLang="ko-KR" sz="1600" i="1">
                          <a:latin typeface="Cambria Math" panose="02040503050406030204" pitchFamily="18" charset="0"/>
                        </a:rPr>
                        <m:t>𝑅𝑒𝐿𝑈</m:t>
                      </m:r>
                      <m:d>
                        <m:dPr>
                          <m:ctrlPr>
                            <a:rPr lang="en-US" altLang="ko-KR" sz="1600" i="1">
                              <a:latin typeface="Cambria Math" panose="02040503050406030204" pitchFamily="18" charset="0"/>
                            </a:rPr>
                          </m:ctrlPr>
                        </m:dPr>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0</m:t>
                              </m:r>
                            </m:sup>
                          </m:sSubSup>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𝑊</m:t>
                              </m:r>
                            </m:e>
                            <m:sub>
                              <m:r>
                                <a:rPr lang="en-US" altLang="ko-KR" sz="1600" i="1">
                                  <a:latin typeface="Cambria Math" panose="02040503050406030204" pitchFamily="18" charset="0"/>
                                </a:rPr>
                                <m:t>𝑚</m:t>
                              </m:r>
                            </m:sub>
                          </m:sSub>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𝑚</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e>
                      </m:d>
                    </m:oMath>
                  </m:oMathPara>
                </a14:m>
                <a:endParaRPr lang="en-US" altLang="ko-KR" sz="1600" dirty="0" smtClean="0"/>
              </a:p>
              <a:p>
                <a:pPr lvl="2"/>
                <a:endParaRPr lang="en-US" altLang="ko-KR" sz="1600" dirty="0"/>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0</m:t>
                          </m:r>
                        </m:sup>
                      </m:sSubSup>
                      <m:r>
                        <a:rPr lang="en-US" altLang="ko-KR" sz="1600">
                          <a:latin typeface="Cambria Math" panose="02040503050406030204" pitchFamily="18" charset="0"/>
                        </a:rPr>
                        <m:t>=</m:t>
                      </m:r>
                      <m:r>
                        <a:rPr lang="en-US" altLang="ko-KR" sz="1600" b="0" i="1" smtClean="0">
                          <a:latin typeface="Cambria Math" panose="02040503050406030204" pitchFamily="18" charset="0"/>
                        </a:rPr>
                        <m:t>𝑅𝑒𝐿𝑈</m:t>
                      </m:r>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𝑊</m:t>
                          </m:r>
                        </m:e>
                        <m:sub>
                          <m:r>
                            <a:rPr lang="en-US" altLang="ko-KR" sz="1600" i="1">
                              <a:latin typeface="Cambria Math" panose="02040503050406030204" pitchFamily="18" charset="0"/>
                            </a:rPr>
                            <m:t>𝑖</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𝑥</m:t>
                              </m:r>
                            </m:e>
                            <m:sub>
                              <m:r>
                                <a:rPr lang="en-US" altLang="ko-KR" sz="1600" i="1">
                                  <a:latin typeface="Cambria Math" panose="02040503050406030204" pitchFamily="18" charset="0"/>
                                </a:rPr>
                                <m:t>𝑣</m:t>
                              </m:r>
                            </m:sub>
                            <m:sup/>
                          </m:sSubSup>
                          <m:r>
                            <a:rPr lang="en-US" altLang="ko-KR" sz="1600" i="1">
                              <a:latin typeface="Cambria Math" panose="02040503050406030204" pitchFamily="18" charset="0"/>
                            </a:rPr>
                            <m:t>,</m:t>
                          </m:r>
                          <m:r>
                            <a:rPr lang="en-US" altLang="ko-KR" sz="1600" i="1">
                              <a:latin typeface="Cambria Math" panose="02040503050406030204" pitchFamily="18" charset="0"/>
                            </a:rPr>
                            <m:t>𝑒</m:t>
                          </m:r>
                        </m:e>
                        <m:sub>
                          <m:r>
                            <a:rPr lang="en-US" altLang="ko-KR" sz="1600" i="1">
                              <a:latin typeface="Cambria Math" panose="02040503050406030204" pitchFamily="18" charset="0"/>
                            </a:rPr>
                            <m:t>𝑣𝑤</m:t>
                          </m:r>
                        </m:sub>
                      </m:sSub>
                      <m:r>
                        <a:rPr lang="en-US" altLang="ko-KR" sz="1600" i="1">
                          <a:latin typeface="Cambria Math" panose="02040503050406030204" pitchFamily="18" charset="0"/>
                        </a:rPr>
                        <m:t>])</m:t>
                      </m:r>
                    </m:oMath>
                  </m:oMathPara>
                </a14:m>
                <a:endParaRPr lang="en-US" altLang="ko-KR" sz="1600" dirty="0"/>
              </a:p>
              <a:p>
                <a:pPr marL="800100" lvl="1" indent="-342900">
                  <a:buFont typeface="+mj-lt"/>
                  <a:buAutoNum type="arabicPeriod"/>
                </a:pPr>
                <a:endParaRPr lang="en-US" altLang="ko-KR" sz="1600" dirty="0" smtClean="0"/>
              </a:p>
              <a:p>
                <a:pPr lvl="1"/>
                <a:r>
                  <a:rPr lang="en-US" altLang="ko-KR" sz="1600" b="1" i="1" dirty="0" smtClean="0"/>
                  <a:t>After T iterations of (1-2)…</a:t>
                </a:r>
              </a:p>
              <a:p>
                <a:pPr lvl="1"/>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𝑚</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m:t>
                      </m:r>
                      <m:nary>
                        <m:naryPr>
                          <m:chr m:val="∑"/>
                          <m:supHide m:val="on"/>
                          <m:ctrlPr>
                            <a:rPr lang="en-US" altLang="ko-KR" sz="1600" i="1" smtClean="0">
                              <a:latin typeface="Cambria Math" panose="02040503050406030204" pitchFamily="18" charset="0"/>
                            </a:rPr>
                          </m:ctrlPr>
                        </m:naryPr>
                        <m:sub>
                          <m:r>
                            <a:rPr lang="en-US" altLang="ko-KR" sz="1600" b="0" i="1" smtClean="0">
                              <a:latin typeface="Cambria Math" panose="02040503050406030204" pitchFamily="18" charset="0"/>
                            </a:rPr>
                            <m:t>𝑤</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𝑁</m:t>
                          </m:r>
                          <m:d>
                            <m:dPr>
                              <m:ctrlPr>
                                <a:rPr lang="en-US" altLang="ko-KR" sz="1600" i="1" smtClean="0">
                                  <a:latin typeface="Cambria Math" panose="02040503050406030204" pitchFamily="18" charset="0"/>
                                </a:rPr>
                              </m:ctrlPr>
                            </m:dPr>
                            <m:e>
                              <m:r>
                                <a:rPr lang="en-US" altLang="ko-KR" sz="1600" b="0" i="1" smtClean="0">
                                  <a:latin typeface="Cambria Math" panose="02040503050406030204" pitchFamily="18" charset="0"/>
                                </a:rPr>
                                <m:t>𝑣</m:t>
                              </m:r>
                            </m:e>
                          </m:d>
                        </m:sub>
                        <m:sup/>
                        <m:e>
                          <m:sSubSup>
                            <m:sSubSupPr>
                              <m:ctrlPr>
                                <a:rPr lang="en-US" altLang="ko-KR" sz="1600" i="1" smtClean="0">
                                  <a:latin typeface="Cambria Math" panose="02040503050406030204" pitchFamily="18" charset="0"/>
                                </a:rPr>
                              </m:ctrlPr>
                            </m:sSubSupPr>
                            <m:e>
                              <m:r>
                                <a:rPr lang="en-US" altLang="ko-KR" sz="1600" b="0" i="1" smtClean="0">
                                  <a:latin typeface="Cambria Math" panose="02040503050406030204" pitchFamily="18" charset="0"/>
                                </a:rPr>
                                <m:t>h</m:t>
                              </m:r>
                            </m:e>
                            <m:sub>
                              <m:r>
                                <a:rPr lang="en-US" altLang="ko-KR" sz="1600" b="0" i="1" smtClean="0">
                                  <a:latin typeface="Cambria Math" panose="02040503050406030204" pitchFamily="18" charset="0"/>
                                </a:rPr>
                                <m:t>𝑣𝑤</m:t>
                              </m:r>
                            </m:sub>
                            <m:sup>
                              <m:r>
                                <a:rPr lang="en-US" altLang="ko-KR" sz="1600" b="0" i="1" smtClean="0">
                                  <a:latin typeface="Cambria Math" panose="02040503050406030204" pitchFamily="18" charset="0"/>
                                </a:rPr>
                                <m:t>𝑇</m:t>
                              </m:r>
                            </m:sup>
                          </m:sSubSup>
                        </m:e>
                      </m:nary>
                    </m:oMath>
                  </m:oMathPara>
                </a14:m>
                <a:endParaRPr lang="en-US" altLang="ko-KR" sz="1600" i="1" dirty="0" smtClean="0"/>
              </a:p>
              <a:p>
                <a:pPr lvl="1"/>
                <a:endParaRPr lang="en-US" altLang="ko-KR" sz="1600" i="1" dirty="0" smtClean="0"/>
              </a:p>
              <a:p>
                <a:pPr lvl="1"/>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h</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𝑅𝑒𝐿𝑈</m:t>
                      </m:r>
                      <m:r>
                        <a:rPr lang="en-US" altLang="ko-KR" sz="1600" b="0" i="1" smtClean="0">
                          <a:latin typeface="Cambria Math" panose="02040503050406030204" pitchFamily="18" charset="0"/>
                        </a:rPr>
                        <m:t>(</m:t>
                      </m:r>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𝑊</m:t>
                          </m:r>
                        </m:e>
                        <m:sub>
                          <m:r>
                            <a:rPr lang="en-US" altLang="ko-KR" sz="1600" b="0" i="1" smtClean="0">
                              <a:latin typeface="Cambria Math" panose="02040503050406030204" pitchFamily="18" charset="0"/>
                            </a:rPr>
                            <m:t>𝑎</m:t>
                          </m:r>
                        </m:sub>
                      </m:sSub>
                      <m:d>
                        <m:dPr>
                          <m:begChr m:val="["/>
                          <m:endChr m:val="]"/>
                          <m:ctrlPr>
                            <a:rPr lang="en-US" altLang="ko-KR" sz="1600" i="1" smtClean="0">
                              <a:latin typeface="Cambria Math" panose="02040503050406030204" pitchFamily="18" charset="0"/>
                            </a:rPr>
                          </m:ctrlPr>
                        </m:dPr>
                        <m:e>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 </m:t>
                          </m:r>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𝑚</m:t>
                              </m:r>
                            </m:e>
                            <m:sub>
                              <m:r>
                                <a:rPr lang="en-US" altLang="ko-KR" sz="1600" b="0" i="1" smtClean="0">
                                  <a:latin typeface="Cambria Math" panose="02040503050406030204" pitchFamily="18" charset="0"/>
                                </a:rPr>
                                <m:t>𝑣</m:t>
                              </m:r>
                            </m:sub>
                          </m:sSub>
                        </m:e>
                      </m:d>
                      <m:r>
                        <a:rPr lang="en-US" altLang="ko-KR" sz="1600" b="0" i="1" smtClean="0">
                          <a:latin typeface="Cambria Math" panose="02040503050406030204" pitchFamily="18" charset="0"/>
                        </a:rPr>
                        <m:t>)</m:t>
                      </m:r>
                    </m:oMath>
                  </m:oMathPara>
                </a14:m>
                <a:endParaRPr lang="en-US" altLang="ko-KR" sz="1600" i="1" dirty="0" smtClean="0"/>
              </a:p>
              <a:p>
                <a:pPr marL="742950" lvl="1" indent="-285750">
                  <a:buFont typeface="Arial" panose="020B0604020202020204" pitchFamily="34" charset="0"/>
                  <a:buChar char="•"/>
                </a:pPr>
                <a:endParaRPr lang="en-US" altLang="ko-KR" sz="16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441960" y="1367778"/>
                <a:ext cx="6337739" cy="4055213"/>
              </a:xfrm>
              <a:prstGeom prst="rect">
                <a:avLst/>
              </a:prstGeom>
              <a:blipFill>
                <a:blip r:embed="rId3"/>
                <a:stretch>
                  <a:fillRect t="-901"/>
                </a:stretch>
              </a:blipFill>
            </p:spPr>
            <p:txBody>
              <a:bodyPr/>
              <a:lstStyle/>
              <a:p>
                <a:r>
                  <a:rPr lang="ko-KR" altLang="en-US">
                    <a:noFill/>
                  </a:rPr>
                  <a:t> </a:t>
                </a:r>
              </a:p>
            </p:txBody>
          </p:sp>
        </mc:Fallback>
      </mc:AlternateContent>
      <p:grpSp>
        <p:nvGrpSpPr>
          <p:cNvPr id="68" name="그룹 67"/>
          <p:cNvGrpSpPr/>
          <p:nvPr/>
        </p:nvGrpSpPr>
        <p:grpSpPr>
          <a:xfrm>
            <a:off x="5384908" y="1761894"/>
            <a:ext cx="1866887" cy="3561946"/>
            <a:chOff x="6317087" y="1680614"/>
            <a:chExt cx="1611660" cy="3248741"/>
          </a:xfrm>
        </p:grpSpPr>
        <p:pic>
          <p:nvPicPr>
            <p:cNvPr id="20" name="그림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7087" y="1680614"/>
              <a:ext cx="1611660" cy="3248741"/>
            </a:xfrm>
            <a:prstGeom prst="rect">
              <a:avLst/>
            </a:prstGeom>
          </p:spPr>
        </p:pic>
        <p:cxnSp>
          <p:nvCxnSpPr>
            <p:cNvPr id="21" name="직선 화살표 연결선 20"/>
            <p:cNvCxnSpPr/>
            <p:nvPr/>
          </p:nvCxnSpPr>
          <p:spPr>
            <a:xfrm>
              <a:off x="6478753" y="2039228"/>
              <a:ext cx="490570" cy="32932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H="1" flipV="1">
              <a:off x="6641576" y="1797567"/>
              <a:ext cx="456999" cy="3021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a:off x="7044191" y="2426754"/>
              <a:ext cx="0" cy="4553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V="1">
              <a:off x="7190044" y="2426755"/>
              <a:ext cx="0" cy="4455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flipH="1">
              <a:off x="6491400" y="2998104"/>
              <a:ext cx="491416" cy="43693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flipV="1">
              <a:off x="6641576" y="3154773"/>
              <a:ext cx="456999" cy="39891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flipV="1">
              <a:off x="7234433" y="3008796"/>
              <a:ext cx="442526" cy="4105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7190044" y="3176443"/>
              <a:ext cx="408787" cy="35556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6317087" y="3677871"/>
              <a:ext cx="23532" cy="45288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H="1" flipV="1">
              <a:off x="6608702" y="3722852"/>
              <a:ext cx="11701" cy="3629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6564686" y="4418602"/>
              <a:ext cx="446705" cy="2624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flipV="1">
              <a:off x="6608702" y="4233852"/>
              <a:ext cx="477405" cy="31595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6761362" y="3286908"/>
                  <a:ext cx="504882" cy="3611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43</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m:t>
                            </m:r>
                          </m:sup>
                        </m:sSubSup>
                      </m:oMath>
                    </m:oMathPara>
                  </a14:m>
                  <a:endParaRPr lang="ko-KR" alt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6761362" y="3286908"/>
                  <a:ext cx="504882" cy="3611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142273" y="2450272"/>
                  <a:ext cx="674800" cy="36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32</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+1)</m:t>
                            </m:r>
                          </m:sup>
                        </m:sSubSup>
                      </m:oMath>
                    </m:oMathPara>
                  </a14:m>
                  <a:endParaRPr lang="ko-KR" alt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142273" y="2450272"/>
                  <a:ext cx="674800" cy="36266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359315" y="2872259"/>
                  <a:ext cx="504882" cy="3711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53</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m:t>
                            </m:r>
                          </m:sup>
                        </m:sSubSup>
                      </m:oMath>
                    </m:oMathPara>
                  </a14:m>
                  <a:endParaRPr lang="ko-KR"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7359315" y="2872259"/>
                  <a:ext cx="504882" cy="371127"/>
                </a:xfrm>
                <a:prstGeom prst="rect">
                  <a:avLst/>
                </a:prstGeom>
                <a:blipFill>
                  <a:blip r:embed="rId7"/>
                  <a:stretch>
                    <a:fillRect/>
                  </a:stretch>
                </a:blipFill>
              </p:spPr>
              <p:txBody>
                <a:bodyPr/>
                <a:lstStyle/>
                <a:p>
                  <a:r>
                    <a:rPr lang="ko-KR" altLang="en-US">
                      <a:noFill/>
                    </a:rPr>
                    <a:t> </a:t>
                  </a:r>
                </a:p>
              </p:txBody>
            </p:sp>
          </mc:Fallback>
        </mc:AlternateContent>
      </p:grpSp>
      <p:sp>
        <p:nvSpPr>
          <p:cNvPr id="69" name="TextBox 68"/>
          <p:cNvSpPr txBox="1"/>
          <p:nvPr/>
        </p:nvSpPr>
        <p:spPr>
          <a:xfrm>
            <a:off x="7589520" y="5933440"/>
            <a:ext cx="1449884" cy="369332"/>
          </a:xfrm>
          <a:prstGeom prst="rect">
            <a:avLst/>
          </a:prstGeom>
          <a:noFill/>
        </p:spPr>
        <p:txBody>
          <a:bodyPr wrap="none" rtlCol="0">
            <a:spAutoFit/>
          </a:bodyPr>
          <a:lstStyle/>
          <a:p>
            <a:r>
              <a:rPr lang="en-US" altLang="ko-KR" dirty="0" smtClean="0"/>
              <a:t>Thx to </a:t>
            </a:r>
            <a:r>
              <a:rPr lang="en-US" altLang="ko-KR" dirty="0" err="1" smtClean="0"/>
              <a:t>haelee</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74</a:t>
            </a:fld>
            <a:r>
              <a:rPr lang="en-US" altLang="ko-KR" smtClean="0"/>
              <a:t>/26</a:t>
            </a:r>
            <a:endParaRPr lang="ko-KR" altLang="en-US" dirty="0"/>
          </a:p>
        </p:txBody>
      </p:sp>
    </p:spTree>
    <p:extLst>
      <p:ext uri="{BB962C8B-B14F-4D97-AF65-F5344CB8AC3E}">
        <p14:creationId xmlns:p14="http://schemas.microsoft.com/office/powerpoint/2010/main" val="153475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8239760"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Global multi-head-attention pooling</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139700" y="1244600"/>
            <a:ext cx="8698807" cy="5215065"/>
          </a:xfrm>
        </p:spPr>
        <p:txBody>
          <a:bodyPr anchor="t">
            <a:normAutofit/>
          </a:bodyPr>
          <a:lstStyle/>
          <a:p>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Idea :  Use super node which are connected to all nodes to pool the graph. (To get the global attention)</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Multi-head-attention and Compound token vector used to global graph pooling.</a:t>
            </a:r>
          </a:p>
        </p:txBody>
      </p:sp>
      <p:sp>
        <p:nvSpPr>
          <p:cNvPr id="45" name="직사각형 44"/>
          <p:cNvSpPr/>
          <p:nvPr/>
        </p:nvSpPr>
        <p:spPr>
          <a:xfrm>
            <a:off x="1387475" y="25558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46" name="직사각형 45"/>
          <p:cNvSpPr/>
          <p:nvPr/>
        </p:nvSpPr>
        <p:spPr>
          <a:xfrm>
            <a:off x="1387475" y="28479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47" name="직사각형 46"/>
          <p:cNvSpPr/>
          <p:nvPr/>
        </p:nvSpPr>
        <p:spPr>
          <a:xfrm>
            <a:off x="1387475" y="3128963"/>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48" name="직사각형 47"/>
          <p:cNvSpPr/>
          <p:nvPr/>
        </p:nvSpPr>
        <p:spPr>
          <a:xfrm>
            <a:off x="1387475" y="340423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p:cxnSp>
        <p:nvCxnSpPr>
          <p:cNvPr id="49" name="직선 화살표 연결선 48"/>
          <p:cNvCxnSpPr/>
          <p:nvPr/>
        </p:nvCxnSpPr>
        <p:spPr>
          <a:xfrm flipV="1">
            <a:off x="1047750" y="3705225"/>
            <a:ext cx="285750" cy="152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438150" y="3838575"/>
            <a:ext cx="1263487" cy="369332"/>
          </a:xfrm>
          <a:prstGeom prst="rect">
            <a:avLst/>
          </a:prstGeom>
          <a:noFill/>
        </p:spPr>
        <p:txBody>
          <a:bodyPr wrap="none" rtlCol="0">
            <a:spAutoFit/>
          </a:bodyPr>
          <a:lstStyle/>
          <a:p>
            <a:r>
              <a:rPr lang="en-US" altLang="ko-KR" dirty="0" smtClean="0"/>
              <a:t>Super node</a:t>
            </a:r>
            <a:endParaRPr lang="ko-KR" altLang="en-US" dirty="0"/>
          </a:p>
        </p:txBody>
      </p:sp>
      <mc:AlternateContent xmlns:mc="http://schemas.openxmlformats.org/markup-compatibility/2006" xmlns:a14="http://schemas.microsoft.com/office/drawing/2010/main">
        <mc:Choice Requires="a14">
          <p:sp>
            <p:nvSpPr>
              <p:cNvPr id="51" name="TextBox 50"/>
              <p:cNvSpPr txBox="1"/>
              <p:nvPr/>
            </p:nvSpPr>
            <p:spPr>
              <a:xfrm>
                <a:off x="3228975" y="2895600"/>
                <a:ext cx="4026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3228975" y="2895600"/>
                <a:ext cx="402674" cy="369332"/>
              </a:xfrm>
              <a:prstGeom prst="rect">
                <a:avLst/>
              </a:prstGeom>
              <a:blipFill>
                <a:blip r:embed="rId3"/>
                <a:stretch>
                  <a:fillRect/>
                </a:stretch>
              </a:blipFill>
            </p:spPr>
            <p:txBody>
              <a:bodyPr/>
              <a:lstStyle/>
              <a:p>
                <a:r>
                  <a:rPr lang="ko-KR" altLang="en-US">
                    <a:noFill/>
                  </a:rPr>
                  <a:t> </a:t>
                </a:r>
              </a:p>
            </p:txBody>
          </p:sp>
        </mc:Fallback>
      </mc:AlternateContent>
      <p:sp>
        <p:nvSpPr>
          <p:cNvPr id="52" name="직사각형 51"/>
          <p:cNvSpPr/>
          <p:nvPr/>
        </p:nvSpPr>
        <p:spPr>
          <a:xfrm rot="16200000">
            <a:off x="2882903" y="31654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53" name="직사각형 52"/>
          <p:cNvSpPr/>
          <p:nvPr/>
        </p:nvSpPr>
        <p:spPr>
          <a:xfrm rot="16200000">
            <a:off x="3159128" y="31718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54" name="직사각형 53"/>
          <p:cNvSpPr/>
          <p:nvPr/>
        </p:nvSpPr>
        <p:spPr>
          <a:xfrm rot="16200000">
            <a:off x="3435352" y="3176588"/>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55" name="직사각형 54"/>
          <p:cNvSpPr/>
          <p:nvPr/>
        </p:nvSpPr>
        <p:spPr>
          <a:xfrm rot="16200000">
            <a:off x="3749677" y="317563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mc:AlternateContent xmlns:mc="http://schemas.openxmlformats.org/markup-compatibility/2006" xmlns:a14="http://schemas.microsoft.com/office/drawing/2010/main">
        <mc:Choice Requires="a14">
          <p:sp>
            <p:nvSpPr>
              <p:cNvPr id="56" name="TextBox 55"/>
              <p:cNvSpPr txBox="1"/>
              <p:nvPr/>
            </p:nvSpPr>
            <p:spPr>
              <a:xfrm>
                <a:off x="4829175" y="2886075"/>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4829175" y="2886075"/>
                <a:ext cx="410690" cy="369332"/>
              </a:xfrm>
              <a:prstGeom prst="rect">
                <a:avLst/>
              </a:prstGeom>
              <a:blipFill>
                <a:blip r:embed="rId4"/>
                <a:stretch>
                  <a:fillRect/>
                </a:stretch>
              </a:blipFill>
            </p:spPr>
            <p:txBody>
              <a:bodyPr/>
              <a:lstStyle/>
              <a:p>
                <a:r>
                  <a:rPr lang="ko-KR" altLang="en-US">
                    <a:noFill/>
                  </a:rPr>
                  <a:t> </a:t>
                </a:r>
              </a:p>
            </p:txBody>
          </p:sp>
        </mc:Fallback>
      </mc:AlternateContent>
      <p:sp>
        <p:nvSpPr>
          <p:cNvPr id="58" name="TextBox 57"/>
          <p:cNvSpPr txBox="1"/>
          <p:nvPr/>
        </p:nvSpPr>
        <p:spPr>
          <a:xfrm>
            <a:off x="5343525" y="4124325"/>
            <a:ext cx="1736566" cy="369332"/>
          </a:xfrm>
          <a:prstGeom prst="rect">
            <a:avLst/>
          </a:prstGeom>
          <a:noFill/>
        </p:spPr>
        <p:txBody>
          <a:bodyPr wrap="none" rtlCol="0">
            <a:spAutoFit/>
          </a:bodyPr>
          <a:lstStyle/>
          <a:p>
            <a:r>
              <a:rPr lang="en-US" altLang="ko-KR" dirty="0" smtClean="0"/>
              <a:t>Attention Matrix</a:t>
            </a:r>
            <a:endParaRPr lang="ko-KR" altLang="en-US" dirty="0"/>
          </a:p>
        </p:txBody>
      </p:sp>
      <p:pic>
        <p:nvPicPr>
          <p:cNvPr id="44" name="그림 43"/>
          <p:cNvPicPr>
            <a:picLocks noChangeAspect="1"/>
          </p:cNvPicPr>
          <p:nvPr/>
        </p:nvPicPr>
        <p:blipFill>
          <a:blip r:embed="rId5"/>
          <a:stretch>
            <a:fillRect/>
          </a:stretch>
        </p:blipFill>
        <p:spPr>
          <a:xfrm>
            <a:off x="5454330" y="2405563"/>
            <a:ext cx="1511939" cy="1627773"/>
          </a:xfrm>
          <a:prstGeom prst="rect">
            <a:avLst/>
          </a:prstGeom>
        </p:spPr>
      </p:pic>
      <p:sp>
        <p:nvSpPr>
          <p:cNvPr id="60" name="TextBox 59"/>
          <p:cNvSpPr txBox="1"/>
          <p:nvPr/>
        </p:nvSpPr>
        <p:spPr>
          <a:xfrm>
            <a:off x="1447800" y="6229350"/>
            <a:ext cx="1736566" cy="369332"/>
          </a:xfrm>
          <a:prstGeom prst="rect">
            <a:avLst/>
          </a:prstGeom>
          <a:noFill/>
        </p:spPr>
        <p:txBody>
          <a:bodyPr wrap="none" rtlCol="0">
            <a:spAutoFit/>
          </a:bodyPr>
          <a:lstStyle/>
          <a:p>
            <a:r>
              <a:rPr lang="en-US" altLang="ko-KR" dirty="0" smtClean="0"/>
              <a:t>Attention Matrix</a:t>
            </a:r>
            <a:endParaRPr lang="ko-KR" altLang="en-US" dirty="0"/>
          </a:p>
        </p:txBody>
      </p:sp>
      <p:pic>
        <p:nvPicPr>
          <p:cNvPr id="61" name="그림 60"/>
          <p:cNvPicPr>
            <a:picLocks noChangeAspect="1"/>
          </p:cNvPicPr>
          <p:nvPr/>
        </p:nvPicPr>
        <p:blipFill>
          <a:blip r:embed="rId5"/>
          <a:stretch>
            <a:fillRect/>
          </a:stretch>
        </p:blipFill>
        <p:spPr>
          <a:xfrm>
            <a:off x="1558605" y="4510588"/>
            <a:ext cx="1511939" cy="1627773"/>
          </a:xfrm>
          <a:prstGeom prst="rect">
            <a:avLst/>
          </a:prstGeom>
        </p:spPr>
      </p:pic>
      <p:sp>
        <p:nvSpPr>
          <p:cNvPr id="62" name="직사각형 61"/>
          <p:cNvSpPr/>
          <p:nvPr/>
        </p:nvSpPr>
        <p:spPr>
          <a:xfrm>
            <a:off x="3625850" y="47466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63" name="직사각형 62"/>
          <p:cNvSpPr/>
          <p:nvPr/>
        </p:nvSpPr>
        <p:spPr>
          <a:xfrm>
            <a:off x="3625850" y="50387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64" name="직사각형 63"/>
          <p:cNvSpPr/>
          <p:nvPr/>
        </p:nvSpPr>
        <p:spPr>
          <a:xfrm>
            <a:off x="3625850" y="5319713"/>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65" name="직사각형 64"/>
          <p:cNvSpPr/>
          <p:nvPr/>
        </p:nvSpPr>
        <p:spPr>
          <a:xfrm>
            <a:off x="3625850" y="559498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mc:AlternateContent xmlns:mc="http://schemas.openxmlformats.org/markup-compatibility/2006" xmlns:a14="http://schemas.microsoft.com/office/drawing/2010/main">
        <mc:Choice Requires="a14">
          <p:sp>
            <p:nvSpPr>
              <p:cNvPr id="66" name="TextBox 65"/>
              <p:cNvSpPr txBox="1"/>
              <p:nvPr/>
            </p:nvSpPr>
            <p:spPr>
              <a:xfrm>
                <a:off x="3190875" y="5086350"/>
                <a:ext cx="4026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3190875" y="5086350"/>
                <a:ext cx="402674"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543550" y="5105400"/>
                <a:ext cx="4106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5543550" y="5105400"/>
                <a:ext cx="410690" cy="369332"/>
              </a:xfrm>
              <a:prstGeom prst="rect">
                <a:avLst/>
              </a:prstGeom>
              <a:blipFill>
                <a:blip r:embed="rId7"/>
                <a:stretch>
                  <a:fillRect/>
                </a:stretch>
              </a:blipFill>
            </p:spPr>
            <p:txBody>
              <a:bodyPr/>
              <a:lstStyle/>
              <a:p>
                <a:r>
                  <a:rPr lang="ko-KR" altLang="en-US">
                    <a:noFill/>
                  </a:rPr>
                  <a:t> </a:t>
                </a:r>
              </a:p>
            </p:txBody>
          </p:sp>
        </mc:Fallback>
      </mc:AlternateContent>
      <p:sp>
        <p:nvSpPr>
          <p:cNvPr id="68" name="직사각형 67"/>
          <p:cNvSpPr/>
          <p:nvPr/>
        </p:nvSpPr>
        <p:spPr>
          <a:xfrm>
            <a:off x="5940425" y="4737100"/>
            <a:ext cx="1831975" cy="25586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69" name="직사각형 68"/>
          <p:cNvSpPr/>
          <p:nvPr/>
        </p:nvSpPr>
        <p:spPr>
          <a:xfrm>
            <a:off x="5940425" y="5029200"/>
            <a:ext cx="1831975" cy="2558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70" name="직사각형 69"/>
          <p:cNvSpPr/>
          <p:nvPr/>
        </p:nvSpPr>
        <p:spPr>
          <a:xfrm>
            <a:off x="5940425" y="5310188"/>
            <a:ext cx="1831975" cy="25586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71" name="직사각형 70"/>
          <p:cNvSpPr/>
          <p:nvPr/>
        </p:nvSpPr>
        <p:spPr>
          <a:xfrm>
            <a:off x="5940425" y="5585461"/>
            <a:ext cx="1831975" cy="255862"/>
          </a:xfrm>
          <a:prstGeom prst="rect">
            <a:avLst/>
          </a:prstGeom>
          <a:solidFill>
            <a:schemeClr val="accent2">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p:cxnSp>
        <p:nvCxnSpPr>
          <p:cNvPr id="72" name="직선 화살표 연결선 71"/>
          <p:cNvCxnSpPr/>
          <p:nvPr/>
        </p:nvCxnSpPr>
        <p:spPr>
          <a:xfrm flipV="1">
            <a:off x="6877050" y="5915026"/>
            <a:ext cx="0" cy="314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6038850" y="6191250"/>
            <a:ext cx="1700658" cy="369332"/>
          </a:xfrm>
          <a:prstGeom prst="rect">
            <a:avLst/>
          </a:prstGeom>
          <a:noFill/>
        </p:spPr>
        <p:txBody>
          <a:bodyPr wrap="none" rtlCol="0">
            <a:spAutoFit/>
          </a:bodyPr>
          <a:lstStyle/>
          <a:p>
            <a:r>
              <a:rPr lang="en-US" altLang="ko-KR" dirty="0" smtClean="0"/>
              <a:t>Used to predict!</a:t>
            </a:r>
            <a:endParaRPr lang="ko-KR" altLang="en-US" dirty="0"/>
          </a:p>
        </p:txBody>
      </p:sp>
      <p:sp>
        <p:nvSpPr>
          <p:cNvPr id="4096" name="직사각형 4095"/>
          <p:cNvSpPr/>
          <p:nvPr/>
        </p:nvSpPr>
        <p:spPr>
          <a:xfrm>
            <a:off x="636197" y="6550223"/>
            <a:ext cx="3385863" cy="307777"/>
          </a:xfrm>
          <a:prstGeom prst="rect">
            <a:avLst/>
          </a:prstGeom>
        </p:spPr>
        <p:txBody>
          <a:bodyPr wrap="none">
            <a:spAutoFit/>
          </a:bodyPr>
          <a:lstStyle/>
          <a:p>
            <a:r>
              <a:rPr lang="en-US" altLang="ko-KR" sz="1400" dirty="0" err="1">
                <a:solidFill>
                  <a:srgbClr val="5B616B"/>
                </a:solidFill>
                <a:latin typeface="BlinkMacSystemFont"/>
              </a:rPr>
              <a:t>doi</a:t>
            </a:r>
            <a:r>
              <a:rPr lang="en-US" altLang="ko-KR" sz="1400" dirty="0">
                <a:solidFill>
                  <a:srgbClr val="5B616B"/>
                </a:solidFill>
                <a:latin typeface="BlinkMacSystemFont"/>
              </a:rPr>
              <a:t>: 10.1021/acs.jmedchem.9b00959.</a:t>
            </a:r>
            <a:endParaRPr lang="ko-KR" altLang="en-US" sz="1400" dirty="0"/>
          </a:p>
        </p:txBody>
      </p:sp>
      <p:sp>
        <p:nvSpPr>
          <p:cNvPr id="5" name="직사각형 4"/>
          <p:cNvSpPr/>
          <p:nvPr/>
        </p:nvSpPr>
        <p:spPr>
          <a:xfrm>
            <a:off x="0" y="2965621"/>
            <a:ext cx="9144000" cy="1556952"/>
          </a:xfrm>
          <a:prstGeom prst="rect">
            <a:avLst/>
          </a:prstGeom>
          <a:solidFill>
            <a:schemeClr val="bg1">
              <a:alpha val="98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US" altLang="ko-KR" dirty="0" smtClean="0">
                <a:solidFill>
                  <a:schemeClr val="tx1"/>
                </a:solidFill>
              </a:rPr>
              <a:t>Because…</a:t>
            </a:r>
          </a:p>
          <a:p>
            <a:endParaRPr lang="en-US" altLang="ko-KR" dirty="0" smtClean="0">
              <a:solidFill>
                <a:schemeClr val="tx1"/>
              </a:solidFill>
            </a:endParaRPr>
          </a:p>
          <a:p>
            <a:r>
              <a:rPr lang="en-US" altLang="ko-KR" b="1" dirty="0" smtClean="0">
                <a:solidFill>
                  <a:schemeClr val="tx1"/>
                </a:solidFill>
              </a:rPr>
              <a:t>1. Permutation-invariant</a:t>
            </a:r>
            <a:r>
              <a:rPr lang="en-US" altLang="ko-KR" b="1" dirty="0">
                <a:solidFill>
                  <a:schemeClr val="tx1"/>
                </a:solidFill>
              </a:rPr>
              <a:t>. </a:t>
            </a:r>
          </a:p>
          <a:p>
            <a:r>
              <a:rPr lang="en-US" altLang="ko-KR" b="1" dirty="0" smtClean="0">
                <a:solidFill>
                  <a:schemeClr val="tx1"/>
                </a:solidFill>
              </a:rPr>
              <a:t>2. Helps to learn </a:t>
            </a:r>
            <a:r>
              <a:rPr lang="en-US" altLang="ko-KR" b="1" dirty="0">
                <a:solidFill>
                  <a:schemeClr val="tx1"/>
                </a:solidFill>
              </a:rPr>
              <a:t>data-specific pooling by the self-attention mechanism.</a:t>
            </a:r>
          </a:p>
          <a:p>
            <a:r>
              <a:rPr lang="en-US" altLang="ko-KR" b="1" dirty="0" smtClean="0">
                <a:solidFill>
                  <a:schemeClr val="tx1"/>
                </a:solidFill>
              </a:rPr>
              <a:t>3. Gives the interpretability to the model.</a:t>
            </a:r>
            <a:endParaRPr lang="en-US" altLang="ko-KR" b="1" dirty="0">
              <a:solidFill>
                <a:schemeClr val="tx1"/>
              </a:solidFill>
            </a:endParaRPr>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75</a:t>
            </a:fld>
            <a:r>
              <a:rPr lang="en-US" altLang="ko-KR" smtClean="0"/>
              <a:t>/26</a:t>
            </a:r>
            <a:endParaRPr lang="ko-KR" altLang="en-US" dirty="0"/>
          </a:p>
        </p:txBody>
      </p:sp>
    </p:spTree>
    <p:extLst>
      <p:ext uri="{BB962C8B-B14F-4D97-AF65-F5344CB8AC3E}">
        <p14:creationId xmlns:p14="http://schemas.microsoft.com/office/powerpoint/2010/main" val="30258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 (preprocessed)</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3" name="표 32"/>
          <p:cNvGraphicFramePr>
            <a:graphicFrameLocks noGrp="1"/>
          </p:cNvGraphicFramePr>
          <p:nvPr>
            <p:extLst/>
          </p:nvPr>
        </p:nvGraphicFramePr>
        <p:xfrm>
          <a:off x="896091" y="2014183"/>
          <a:ext cx="7001923" cy="1097280"/>
        </p:xfrm>
        <a:graphic>
          <a:graphicData uri="http://schemas.openxmlformats.org/drawingml/2006/table">
            <a:tbl>
              <a:tblPr firstRow="1" firstCol="1" bandRow="1">
                <a:tableStyleId>{5940675A-B579-460E-94D1-54222C63F5DA}</a:tableStyleId>
              </a:tblPr>
              <a:tblGrid>
                <a:gridCol w="3886512">
                  <a:extLst>
                    <a:ext uri="{9D8B030D-6E8A-4147-A177-3AD203B41FA5}">
                      <a16:colId xmlns:a16="http://schemas.microsoft.com/office/drawing/2014/main" val="3883787027"/>
                    </a:ext>
                  </a:extLst>
                </a:gridCol>
                <a:gridCol w="3115411">
                  <a:extLst>
                    <a:ext uri="{9D8B030D-6E8A-4147-A177-3AD203B41FA5}">
                      <a16:colId xmlns:a16="http://schemas.microsoft.com/office/drawing/2014/main" val="989062318"/>
                    </a:ext>
                  </a:extLst>
                </a:gridCol>
              </a:tblGrid>
              <a:tr h="501451">
                <a:tc>
                  <a:txBody>
                    <a:bodyPr/>
                    <a:lstStyle/>
                    <a:p>
                      <a:pPr algn="ctr" latinLnBrk="1">
                        <a:lnSpc>
                          <a:spcPct val="200000"/>
                        </a:lnSpc>
                        <a:spcAft>
                          <a:spcPts val="0"/>
                        </a:spcAft>
                      </a:pPr>
                      <a:r>
                        <a:rPr lang="en-US" sz="1800" b="0" kern="100" dirty="0">
                          <a:effectLst/>
                          <a:latin typeface="+mn-lt"/>
                        </a:rPr>
                        <a:t>Source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a:t>
                      </a:r>
                      <a:r>
                        <a:rPr lang="en-US" altLang="ko-KR" sz="1800" b="0" kern="100" baseline="0" dirty="0" smtClean="0">
                          <a:effectLst/>
                          <a:latin typeface="+mn-lt"/>
                          <a:ea typeface="+mn-ea"/>
                        </a:rPr>
                        <a:t> of Data</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6156754"/>
                  </a:ext>
                </a:extLst>
              </a:tr>
              <a:tr h="501451">
                <a:tc>
                  <a:txBody>
                    <a:bodyPr/>
                    <a:lstStyle/>
                    <a:p>
                      <a:pPr algn="ctr" latinLnBrk="1">
                        <a:lnSpc>
                          <a:spcPct val="200000"/>
                        </a:lnSpc>
                        <a:spcAft>
                          <a:spcPts val="0"/>
                        </a:spcAft>
                      </a:pPr>
                      <a:r>
                        <a:rPr lang="en-US" sz="1800" kern="100" dirty="0" smtClean="0">
                          <a:effectLst/>
                          <a:latin typeface="+mn-lt"/>
                        </a:rPr>
                        <a:t>MLSMR</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304,045 </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0189795"/>
                  </a:ext>
                </a:extLst>
              </a:tr>
            </a:tbl>
          </a:graphicData>
        </a:graphic>
      </p:graphicFrame>
      <p:sp>
        <p:nvSpPr>
          <p:cNvPr id="3" name="TextBox 2"/>
          <p:cNvSpPr txBox="1"/>
          <p:nvPr/>
        </p:nvSpPr>
        <p:spPr>
          <a:xfrm>
            <a:off x="870691" y="1545544"/>
            <a:ext cx="7607660" cy="400110"/>
          </a:xfrm>
          <a:prstGeom prst="rect">
            <a:avLst/>
          </a:prstGeom>
          <a:noFill/>
        </p:spPr>
        <p:txBody>
          <a:bodyPr wrap="none" rtlCol="0">
            <a:spAutoFit/>
          </a:bodyPr>
          <a:lstStyle/>
          <a:p>
            <a:r>
              <a:rPr lang="en-US" altLang="ko-KR" sz="2000" b="1" dirty="0" smtClean="0"/>
              <a:t>Pre-training set – </a:t>
            </a:r>
            <a:r>
              <a:rPr lang="en-US" altLang="ko-KR" sz="2000" b="1" dirty="0" err="1" smtClean="0"/>
              <a:t>hERG</a:t>
            </a:r>
            <a:r>
              <a:rPr lang="en-US" altLang="ko-KR" sz="2000" b="1" dirty="0" smtClean="0"/>
              <a:t> inhibition percentage (%) at 10uM - Regression</a:t>
            </a:r>
          </a:p>
        </p:txBody>
      </p:sp>
      <mc:AlternateContent xmlns:mc="http://schemas.openxmlformats.org/markup-compatibility/2006" xmlns:a14="http://schemas.microsoft.com/office/drawing/2010/main">
        <mc:Choice Requires="a14">
          <p:sp>
            <p:nvSpPr>
              <p:cNvPr id="35" name="TextBox 34"/>
              <p:cNvSpPr txBox="1"/>
              <p:nvPr/>
            </p:nvSpPr>
            <p:spPr>
              <a:xfrm>
                <a:off x="990684" y="4111386"/>
                <a:ext cx="5045484" cy="400110"/>
              </a:xfrm>
              <a:prstGeom prst="rect">
                <a:avLst/>
              </a:prstGeom>
              <a:noFill/>
            </p:spPr>
            <p:txBody>
              <a:bodyPr wrap="none" rtlCol="0">
                <a:spAutoFit/>
              </a:bodyPr>
              <a:lstStyle/>
              <a:p>
                <a:r>
                  <a:rPr lang="en-US" altLang="ko-KR" sz="2000" b="1" dirty="0" smtClean="0"/>
                  <a:t>Fine-tuning set – </a:t>
                </a:r>
                <a:r>
                  <a:rPr lang="en-US" altLang="ko-KR" sz="2000" b="1" dirty="0" err="1" smtClean="0"/>
                  <a:t>hERG</a:t>
                </a:r>
                <a:r>
                  <a:rPr lang="en-US" altLang="ko-KR" sz="2000" b="1" dirty="0" smtClean="0"/>
                  <a:t> Blocker (IC50 </a:t>
                </a:r>
                <a14:m>
                  <m:oMath xmlns:m="http://schemas.openxmlformats.org/officeDocument/2006/math">
                    <m:r>
                      <a:rPr lang="en-US" altLang="ko-KR" sz="2000" b="1" i="1" smtClean="0">
                        <a:latin typeface="Cambria Math" panose="02040503050406030204" pitchFamily="18" charset="0"/>
                      </a:rPr>
                      <m:t>≤</m:t>
                    </m:r>
                  </m:oMath>
                </a14:m>
                <a:r>
                  <a:rPr lang="en-US" altLang="ko-KR" sz="2000" b="1" dirty="0" smtClean="0"/>
                  <a:t> 10uM)</a:t>
                </a:r>
              </a:p>
            </p:txBody>
          </p:sp>
        </mc:Choice>
        <mc:Fallback xmlns="">
          <p:sp>
            <p:nvSpPr>
              <p:cNvPr id="35" name="TextBox 34"/>
              <p:cNvSpPr txBox="1">
                <a:spLocks noRot="1" noChangeAspect="1" noMove="1" noResize="1" noEditPoints="1" noAdjustHandles="1" noChangeArrowheads="1" noChangeShapeType="1" noTextEdit="1"/>
              </p:cNvSpPr>
              <p:nvPr/>
            </p:nvSpPr>
            <p:spPr>
              <a:xfrm>
                <a:off x="990684" y="4111386"/>
                <a:ext cx="5045484" cy="400110"/>
              </a:xfrm>
              <a:prstGeom prst="rect">
                <a:avLst/>
              </a:prstGeom>
              <a:blipFill>
                <a:blip r:embed="rId3"/>
                <a:stretch>
                  <a:fillRect l="-1330" t="-7576" r="-363" b="-25758"/>
                </a:stretch>
              </a:blipFill>
            </p:spPr>
            <p:txBody>
              <a:bodyPr/>
              <a:lstStyle/>
              <a:p>
                <a:r>
                  <a:rPr lang="ko-KR" altLang="en-US">
                    <a:noFill/>
                  </a:rPr>
                  <a:t> </a:t>
                </a:r>
              </a:p>
            </p:txBody>
          </p:sp>
        </mc:Fallback>
      </mc:AlternateContent>
      <p:graphicFrame>
        <p:nvGraphicFramePr>
          <p:cNvPr id="36" name="표 35"/>
          <p:cNvGraphicFramePr>
            <a:graphicFrameLocks noGrp="1"/>
          </p:cNvGraphicFramePr>
          <p:nvPr>
            <p:extLst/>
          </p:nvPr>
        </p:nvGraphicFramePr>
        <p:xfrm>
          <a:off x="990684" y="4566733"/>
          <a:ext cx="7001923" cy="1097280"/>
        </p:xfrm>
        <a:graphic>
          <a:graphicData uri="http://schemas.openxmlformats.org/drawingml/2006/table">
            <a:tbl>
              <a:tblPr firstRow="1" firstCol="1" bandRow="1">
                <a:tableStyleId>{5940675A-B579-460E-94D1-54222C63F5DA}</a:tableStyleId>
              </a:tblPr>
              <a:tblGrid>
                <a:gridCol w="3886512">
                  <a:extLst>
                    <a:ext uri="{9D8B030D-6E8A-4147-A177-3AD203B41FA5}">
                      <a16:colId xmlns:a16="http://schemas.microsoft.com/office/drawing/2014/main" val="3883787027"/>
                    </a:ext>
                  </a:extLst>
                </a:gridCol>
                <a:gridCol w="1038470">
                  <a:extLst>
                    <a:ext uri="{9D8B030D-6E8A-4147-A177-3AD203B41FA5}">
                      <a16:colId xmlns:a16="http://schemas.microsoft.com/office/drawing/2014/main" val="989062318"/>
                    </a:ext>
                  </a:extLst>
                </a:gridCol>
                <a:gridCol w="1038471">
                  <a:extLst>
                    <a:ext uri="{9D8B030D-6E8A-4147-A177-3AD203B41FA5}">
                      <a16:colId xmlns:a16="http://schemas.microsoft.com/office/drawing/2014/main" val="951461009"/>
                    </a:ext>
                  </a:extLst>
                </a:gridCol>
                <a:gridCol w="1038470">
                  <a:extLst>
                    <a:ext uri="{9D8B030D-6E8A-4147-A177-3AD203B41FA5}">
                      <a16:colId xmlns:a16="http://schemas.microsoft.com/office/drawing/2014/main" val="3204076692"/>
                    </a:ext>
                  </a:extLst>
                </a:gridCol>
              </a:tblGrid>
              <a:tr h="501451">
                <a:tc>
                  <a:txBody>
                    <a:bodyPr/>
                    <a:lstStyle/>
                    <a:p>
                      <a:pPr algn="ctr" latinLnBrk="1">
                        <a:lnSpc>
                          <a:spcPct val="200000"/>
                        </a:lnSpc>
                        <a:spcAft>
                          <a:spcPts val="0"/>
                        </a:spcAft>
                      </a:pPr>
                      <a:r>
                        <a:rPr lang="en-US" sz="1800" b="0" kern="100" dirty="0">
                          <a:effectLst/>
                          <a:latin typeface="+mn-lt"/>
                        </a:rPr>
                        <a:t>Source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Positive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Times New Roman" panose="02020603050405020304" pitchFamily="18" charset="0"/>
                        </a:rPr>
                        <a:t>Negative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a:t>
                      </a:r>
                      <a:r>
                        <a:rPr lang="en-US" altLang="ko-KR" sz="1800" b="0" kern="100" baseline="0" dirty="0" smtClean="0">
                          <a:effectLst/>
                          <a:latin typeface="+mn-lt"/>
                          <a:ea typeface="+mn-ea"/>
                        </a:rPr>
                        <a:t> of Data</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6156754"/>
                  </a:ext>
                </a:extLst>
              </a:tr>
              <a:tr h="501451">
                <a:tc>
                  <a:txBody>
                    <a:bodyPr/>
                    <a:lstStyle/>
                    <a:p>
                      <a:pPr algn="ctr" latinLnBrk="1">
                        <a:lnSpc>
                          <a:spcPct val="200000"/>
                        </a:lnSpc>
                        <a:spcAft>
                          <a:spcPts val="0"/>
                        </a:spcAft>
                      </a:pPr>
                      <a:r>
                        <a:rPr lang="en-US" sz="1800" kern="100" dirty="0" err="1" smtClean="0">
                          <a:effectLst/>
                          <a:latin typeface="+mn-lt"/>
                        </a:rPr>
                        <a:t>ChEMBL</a:t>
                      </a:r>
                      <a:r>
                        <a:rPr lang="en-US" sz="1800" kern="100" dirty="0" smtClean="0">
                          <a:effectLst/>
                          <a:latin typeface="+mn-lt"/>
                        </a:rPr>
                        <a:t>,</a:t>
                      </a:r>
                      <a:r>
                        <a:rPr lang="en-US" sz="1800" kern="100" baseline="0" dirty="0" smtClean="0">
                          <a:effectLst/>
                          <a:latin typeface="+mn-lt"/>
                        </a:rPr>
                        <a:t> PubChem, </a:t>
                      </a:r>
                      <a:r>
                        <a:rPr lang="en-US" sz="1800" kern="100" baseline="0" dirty="0" err="1" smtClean="0">
                          <a:effectLst/>
                          <a:latin typeface="+mn-lt"/>
                        </a:rPr>
                        <a:t>BindingDB</a:t>
                      </a:r>
                      <a:r>
                        <a:rPr lang="en-US" sz="1800" kern="100" baseline="0" dirty="0" smtClean="0">
                          <a:effectLst/>
                          <a:latin typeface="+mn-lt"/>
                        </a:rPr>
                        <a:t>, </a:t>
                      </a:r>
                      <a:r>
                        <a:rPr lang="en-US" sz="1800" kern="100" baseline="0" dirty="0" err="1" smtClean="0">
                          <a:effectLst/>
                          <a:latin typeface="+mn-lt"/>
                        </a:rPr>
                        <a:t>Cai</a:t>
                      </a:r>
                      <a:r>
                        <a:rPr lang="en-US" sz="1800" kern="100" baseline="0" dirty="0" smtClean="0">
                          <a:effectLst/>
                          <a:latin typeface="+mn-lt"/>
                        </a:rPr>
                        <a:t> et al</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8,488</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5,834</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14,322</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0189795"/>
                  </a:ext>
                </a:extLst>
              </a:tr>
            </a:tbl>
          </a:graphicData>
        </a:graphic>
      </p:graphicFrame>
      <p:sp>
        <p:nvSpPr>
          <p:cNvPr id="37" name="TextBox 36"/>
          <p:cNvSpPr txBox="1"/>
          <p:nvPr/>
        </p:nvSpPr>
        <p:spPr>
          <a:xfrm>
            <a:off x="915079" y="5683400"/>
            <a:ext cx="2868734" cy="400110"/>
          </a:xfrm>
          <a:prstGeom prst="rect">
            <a:avLst/>
          </a:prstGeom>
          <a:noFill/>
        </p:spPr>
        <p:txBody>
          <a:bodyPr wrap="none" rtlCol="0">
            <a:spAutoFit/>
          </a:bodyPr>
          <a:lstStyle/>
          <a:p>
            <a:r>
              <a:rPr lang="en-US" altLang="ko-KR" sz="2000" dirty="0" smtClean="0"/>
              <a:t>Scaffold Data Split (8:1:1) </a:t>
            </a:r>
          </a:p>
        </p:txBody>
      </p:sp>
      <p:sp>
        <p:nvSpPr>
          <p:cNvPr id="10" name="직사각형 9"/>
          <p:cNvSpPr/>
          <p:nvPr/>
        </p:nvSpPr>
        <p:spPr>
          <a:xfrm>
            <a:off x="631765" y="6396335"/>
            <a:ext cx="7988532" cy="307777"/>
          </a:xfrm>
          <a:prstGeom prst="rect">
            <a:avLst/>
          </a:prstGeom>
        </p:spPr>
        <p:txBody>
          <a:bodyPr wrap="square">
            <a:spAutoFit/>
          </a:bodyPr>
          <a:lstStyle/>
          <a:p>
            <a:r>
              <a:rPr lang="en-US" altLang="ko-KR" sz="1400" dirty="0" smtClean="0"/>
              <a:t>MLSMR : Molecular Libraries Small Molecule Repository</a:t>
            </a:r>
            <a:r>
              <a:rPr lang="ko-KR" altLang="en-US" sz="1400" dirty="0" smtClean="0"/>
              <a:t>.</a:t>
            </a:r>
            <a:endParaRPr lang="en-US" altLang="ko-KR" sz="1400" dirty="0" smtClean="0"/>
          </a:p>
        </p:txBody>
      </p:sp>
      <p:sp>
        <p:nvSpPr>
          <p:cNvPr id="15" name="TextBox 14"/>
          <p:cNvSpPr txBox="1"/>
          <p:nvPr/>
        </p:nvSpPr>
        <p:spPr>
          <a:xfrm>
            <a:off x="940112" y="3133662"/>
            <a:ext cx="2669962" cy="400110"/>
          </a:xfrm>
          <a:prstGeom prst="rect">
            <a:avLst/>
          </a:prstGeom>
          <a:noFill/>
        </p:spPr>
        <p:txBody>
          <a:bodyPr wrap="none" rtlCol="0">
            <a:spAutoFit/>
          </a:bodyPr>
          <a:lstStyle/>
          <a:p>
            <a:r>
              <a:rPr lang="en-US" altLang="ko-KR" sz="2000" dirty="0" smtClean="0"/>
              <a:t>Scaffold Data Split (9:1) </a:t>
            </a:r>
          </a:p>
        </p:txBody>
      </p:sp>
      <p:cxnSp>
        <p:nvCxnSpPr>
          <p:cNvPr id="16" name="직선 화살표 연결선 15"/>
          <p:cNvCxnSpPr/>
          <p:nvPr/>
        </p:nvCxnSpPr>
        <p:spPr>
          <a:xfrm flipH="1">
            <a:off x="4159497" y="3358056"/>
            <a:ext cx="939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50097" y="3154856"/>
            <a:ext cx="2177327" cy="369332"/>
          </a:xfrm>
          <a:prstGeom prst="rect">
            <a:avLst/>
          </a:prstGeom>
          <a:noFill/>
        </p:spPr>
        <p:txBody>
          <a:bodyPr wrap="none" rtlCol="0">
            <a:spAutoFit/>
          </a:bodyPr>
          <a:lstStyle/>
          <a:p>
            <a:r>
              <a:rPr lang="en-US" altLang="ko-KR" b="1" dirty="0" smtClean="0"/>
              <a:t>Used for </a:t>
            </a:r>
            <a:r>
              <a:rPr lang="en-US" altLang="ko-KR" b="1" dirty="0" err="1" smtClean="0"/>
              <a:t>pretraining</a:t>
            </a:r>
            <a:r>
              <a:rPr lang="en-US" altLang="ko-KR" b="1" dirty="0" smtClean="0"/>
              <a:t>!</a:t>
            </a:r>
            <a:endParaRPr lang="ko-KR" altLang="en-US"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76</a:t>
            </a:fld>
            <a:r>
              <a:rPr lang="en-US" altLang="ko-KR" smtClean="0"/>
              <a:t>/26</a:t>
            </a:r>
            <a:endParaRPr lang="ko-KR" altLang="en-US" dirty="0"/>
          </a:p>
        </p:txBody>
      </p:sp>
    </p:spTree>
    <p:extLst>
      <p:ext uri="{BB962C8B-B14F-4D97-AF65-F5344CB8AC3E}">
        <p14:creationId xmlns:p14="http://schemas.microsoft.com/office/powerpoint/2010/main" val="207548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analysis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168275" y="1193801"/>
            <a:ext cx="8698807" cy="5326190"/>
          </a:xfrm>
        </p:spPr>
        <p:txBody>
          <a:bodyPr anchor="t">
            <a:normAutofit/>
          </a:bodyPr>
          <a:lstStyle/>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Evaluate whether the model is well-calibrated or not.</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Calibrated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 the predicted score is proportional to the probability.</a:t>
            </a: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pPr marL="0" indent="0">
              <a:buNone/>
            </a:pP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p>
        </p:txBody>
      </p:sp>
      <p:graphicFrame>
        <p:nvGraphicFramePr>
          <p:cNvPr id="15" name="표 5">
            <a:extLst>
              <a:ext uri="{FF2B5EF4-FFF2-40B4-BE49-F238E27FC236}">
                <a16:creationId xmlns:a16="http://schemas.microsoft.com/office/drawing/2014/main" id="{5D364036-3EDC-4B5E-B468-894D19BAA5C1}"/>
              </a:ext>
            </a:extLst>
          </p:cNvPr>
          <p:cNvGraphicFramePr>
            <a:graphicFrameLocks noGrp="1"/>
          </p:cNvGraphicFramePr>
          <p:nvPr>
            <p:extLst>
              <p:ext uri="{D42A27DB-BD31-4B8C-83A1-F6EECF244321}">
                <p14:modId xmlns:p14="http://schemas.microsoft.com/office/powerpoint/2010/main" val="338803837"/>
              </p:ext>
            </p:extLst>
          </p:nvPr>
        </p:nvGraphicFramePr>
        <p:xfrm>
          <a:off x="1868788" y="2872328"/>
          <a:ext cx="5418668"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580649665"/>
                    </a:ext>
                  </a:extLst>
                </a:gridCol>
                <a:gridCol w="1354667">
                  <a:extLst>
                    <a:ext uri="{9D8B030D-6E8A-4147-A177-3AD203B41FA5}">
                      <a16:colId xmlns:a16="http://schemas.microsoft.com/office/drawing/2014/main" val="3533499797"/>
                    </a:ext>
                  </a:extLst>
                </a:gridCol>
                <a:gridCol w="1354667">
                  <a:extLst>
                    <a:ext uri="{9D8B030D-6E8A-4147-A177-3AD203B41FA5}">
                      <a16:colId xmlns:a16="http://schemas.microsoft.com/office/drawing/2014/main" val="846810059"/>
                    </a:ext>
                  </a:extLst>
                </a:gridCol>
                <a:gridCol w="1354667">
                  <a:extLst>
                    <a:ext uri="{9D8B030D-6E8A-4147-A177-3AD203B41FA5}">
                      <a16:colId xmlns:a16="http://schemas.microsoft.com/office/drawing/2014/main" val="507107890"/>
                    </a:ext>
                  </a:extLst>
                </a:gridCol>
              </a:tblGrid>
              <a:tr h="370840">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a:t>
                      </a:r>
                      <a:endParaRPr lang="ko-KR" altLang="en-US" dirty="0"/>
                    </a:p>
                  </a:txBody>
                  <a:tcPr/>
                </a:tc>
                <a:tc>
                  <a:txBody>
                    <a:bodyPr/>
                    <a:lstStyle/>
                    <a:p>
                      <a:pPr algn="ctr" latinLnBrk="1"/>
                      <a:r>
                        <a:rPr lang="en-US" altLang="ko-KR" dirty="0" smtClean="0"/>
                        <a:t>0.7</a:t>
                      </a:r>
                      <a:endParaRPr lang="ko-KR" altLang="en-US" dirty="0"/>
                    </a:p>
                  </a:txBody>
                  <a:tcPr/>
                </a:tc>
                <a:extLst>
                  <a:ext uri="{0D108BD9-81ED-4DB2-BD59-A6C34878D82A}">
                    <a16:rowId xmlns:a16="http://schemas.microsoft.com/office/drawing/2014/main" val="2093292557"/>
                  </a:ext>
                </a:extLst>
              </a:tr>
            </a:tbl>
          </a:graphicData>
        </a:graphic>
      </p:graphicFrame>
      <p:graphicFrame>
        <p:nvGraphicFramePr>
          <p:cNvPr id="16" name="표 5">
            <a:extLst>
              <a:ext uri="{FF2B5EF4-FFF2-40B4-BE49-F238E27FC236}">
                <a16:creationId xmlns:a16="http://schemas.microsoft.com/office/drawing/2014/main" id="{15B16B6E-AFE9-4796-8895-98F3EE8CCD33}"/>
              </a:ext>
            </a:extLst>
          </p:cNvPr>
          <p:cNvGraphicFramePr>
            <a:graphicFrameLocks noGrp="1"/>
          </p:cNvGraphicFramePr>
          <p:nvPr>
            <p:extLst>
              <p:ext uri="{D42A27DB-BD31-4B8C-83A1-F6EECF244321}">
                <p14:modId xmlns:p14="http://schemas.microsoft.com/office/powerpoint/2010/main" val="3772639524"/>
              </p:ext>
            </p:extLst>
          </p:nvPr>
        </p:nvGraphicFramePr>
        <p:xfrm>
          <a:off x="1861168" y="2282731"/>
          <a:ext cx="5418668"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580649665"/>
                    </a:ext>
                  </a:extLst>
                </a:gridCol>
                <a:gridCol w="1354667">
                  <a:extLst>
                    <a:ext uri="{9D8B030D-6E8A-4147-A177-3AD203B41FA5}">
                      <a16:colId xmlns:a16="http://schemas.microsoft.com/office/drawing/2014/main" val="3533499797"/>
                    </a:ext>
                  </a:extLst>
                </a:gridCol>
                <a:gridCol w="1354667">
                  <a:extLst>
                    <a:ext uri="{9D8B030D-6E8A-4147-A177-3AD203B41FA5}">
                      <a16:colId xmlns:a16="http://schemas.microsoft.com/office/drawing/2014/main" val="846810059"/>
                    </a:ext>
                  </a:extLst>
                </a:gridCol>
                <a:gridCol w="1354667">
                  <a:extLst>
                    <a:ext uri="{9D8B030D-6E8A-4147-A177-3AD203B41FA5}">
                      <a16:colId xmlns:a16="http://schemas.microsoft.com/office/drawing/2014/main" val="507107890"/>
                    </a:ext>
                  </a:extLst>
                </a:gridCol>
              </a:tblGrid>
              <a:tr h="370840">
                <a:tc>
                  <a:txBody>
                    <a:bodyPr/>
                    <a:lstStyle/>
                    <a:p>
                      <a:pPr algn="ctr" latinLnBrk="1"/>
                      <a:r>
                        <a:rPr lang="en-US" altLang="ko-KR" dirty="0" smtClean="0"/>
                        <a:t>0.1</a:t>
                      </a:r>
                      <a:endParaRPr lang="ko-KR" altLang="en-US" dirty="0"/>
                    </a:p>
                  </a:txBody>
                  <a:tcPr/>
                </a:tc>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a:t>
                      </a:r>
                      <a:endParaRPr lang="ko-KR" altLang="en-US" dirty="0"/>
                    </a:p>
                  </a:txBody>
                  <a:tcPr/>
                </a:tc>
                <a:tc>
                  <a:txBody>
                    <a:bodyPr/>
                    <a:lstStyle/>
                    <a:p>
                      <a:pPr algn="ctr" latinLnBrk="1"/>
                      <a:r>
                        <a:rPr lang="en-US" altLang="ko-KR" dirty="0" smtClean="0"/>
                        <a:t>0.9</a:t>
                      </a:r>
                      <a:endParaRPr lang="ko-KR" altLang="en-US" dirty="0"/>
                    </a:p>
                  </a:txBody>
                  <a:tcPr/>
                </a:tc>
                <a:extLst>
                  <a:ext uri="{0D108BD9-81ED-4DB2-BD59-A6C34878D82A}">
                    <a16:rowId xmlns:a16="http://schemas.microsoft.com/office/drawing/2014/main" val="2093292557"/>
                  </a:ext>
                </a:extLst>
              </a:tr>
            </a:tbl>
          </a:graphicData>
        </a:graphic>
      </p:graphicFrame>
      <p:sp>
        <p:nvSpPr>
          <p:cNvPr id="17" name="TextBox 16">
            <a:extLst>
              <a:ext uri="{FF2B5EF4-FFF2-40B4-BE49-F238E27FC236}">
                <a16:creationId xmlns:a16="http://schemas.microsoft.com/office/drawing/2014/main" id="{5E485700-9EC2-4B58-AD91-14EF10F9DB80}"/>
              </a:ext>
            </a:extLst>
          </p:cNvPr>
          <p:cNvSpPr txBox="1"/>
          <p:nvPr/>
        </p:nvSpPr>
        <p:spPr>
          <a:xfrm>
            <a:off x="374821" y="2266872"/>
            <a:ext cx="1296637" cy="369332"/>
          </a:xfrm>
          <a:prstGeom prst="rect">
            <a:avLst/>
          </a:prstGeom>
          <a:noFill/>
        </p:spPr>
        <p:txBody>
          <a:bodyPr wrap="none" rtlCol="0">
            <a:spAutoFit/>
          </a:bodyPr>
          <a:lstStyle/>
          <a:p>
            <a:r>
              <a:rPr lang="en-US" altLang="ko-KR" b="1" dirty="0" smtClean="0"/>
              <a:t>Mean score</a:t>
            </a:r>
            <a:endParaRPr lang="ko-KR" altLang="en-US" b="1" dirty="0"/>
          </a:p>
        </p:txBody>
      </p:sp>
      <p:sp>
        <p:nvSpPr>
          <p:cNvPr id="18" name="TextBox 17">
            <a:extLst>
              <a:ext uri="{FF2B5EF4-FFF2-40B4-BE49-F238E27FC236}">
                <a16:creationId xmlns:a16="http://schemas.microsoft.com/office/drawing/2014/main" id="{8E86D572-ED7F-4A70-93E1-3B35B17CC050}"/>
              </a:ext>
            </a:extLst>
          </p:cNvPr>
          <p:cNvSpPr txBox="1"/>
          <p:nvPr/>
        </p:nvSpPr>
        <p:spPr>
          <a:xfrm>
            <a:off x="273496" y="2857950"/>
            <a:ext cx="1434816" cy="369332"/>
          </a:xfrm>
          <a:prstGeom prst="rect">
            <a:avLst/>
          </a:prstGeom>
          <a:noFill/>
        </p:spPr>
        <p:txBody>
          <a:bodyPr wrap="none" rtlCol="0">
            <a:spAutoFit/>
          </a:bodyPr>
          <a:lstStyle/>
          <a:p>
            <a:r>
              <a:rPr lang="en-US" altLang="ko-KR" b="1" dirty="0" smtClean="0"/>
              <a:t>Positive ratio</a:t>
            </a:r>
            <a:endParaRPr lang="ko-KR" altLang="en-US" b="1" dirty="0"/>
          </a:p>
        </p:txBody>
      </p:sp>
      <p:cxnSp>
        <p:nvCxnSpPr>
          <p:cNvPr id="5" name="직선 화살표 연결선 4"/>
          <p:cNvCxnSpPr/>
          <p:nvPr/>
        </p:nvCxnSpPr>
        <p:spPr>
          <a:xfrm>
            <a:off x="1051560" y="6004560"/>
            <a:ext cx="34975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V="1">
            <a:off x="1074420" y="3528060"/>
            <a:ext cx="0" cy="2484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059180" y="3756660"/>
            <a:ext cx="3238500" cy="22402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142494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185166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2842260" y="593852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393446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4340860" y="5918200"/>
            <a:ext cx="0" cy="14478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262380" y="6022340"/>
            <a:ext cx="364202" cy="261610"/>
          </a:xfrm>
          <a:prstGeom prst="rect">
            <a:avLst/>
          </a:prstGeom>
          <a:noFill/>
        </p:spPr>
        <p:txBody>
          <a:bodyPr wrap="none" rtlCol="0">
            <a:spAutoFit/>
          </a:bodyPr>
          <a:lstStyle/>
          <a:p>
            <a:r>
              <a:rPr lang="en-US" altLang="ko-KR" sz="1050" dirty="0" smtClean="0"/>
              <a:t>0.1</a:t>
            </a:r>
            <a:endParaRPr lang="ko-KR" altLang="en-US" dirty="0"/>
          </a:p>
        </p:txBody>
      </p:sp>
      <p:sp>
        <p:nvSpPr>
          <p:cNvPr id="37" name="TextBox 36"/>
          <p:cNvSpPr txBox="1"/>
          <p:nvPr/>
        </p:nvSpPr>
        <p:spPr>
          <a:xfrm>
            <a:off x="1663700" y="6027420"/>
            <a:ext cx="364202" cy="261610"/>
          </a:xfrm>
          <a:prstGeom prst="rect">
            <a:avLst/>
          </a:prstGeom>
          <a:noFill/>
        </p:spPr>
        <p:txBody>
          <a:bodyPr wrap="none" rtlCol="0">
            <a:spAutoFit/>
          </a:bodyPr>
          <a:lstStyle/>
          <a:p>
            <a:r>
              <a:rPr lang="en-US" altLang="ko-KR" sz="1050" dirty="0" smtClean="0"/>
              <a:t>0.2</a:t>
            </a:r>
            <a:endParaRPr lang="ko-KR" altLang="en-US" dirty="0"/>
          </a:p>
        </p:txBody>
      </p:sp>
      <p:sp>
        <p:nvSpPr>
          <p:cNvPr id="38" name="TextBox 37"/>
          <p:cNvSpPr txBox="1"/>
          <p:nvPr/>
        </p:nvSpPr>
        <p:spPr>
          <a:xfrm>
            <a:off x="2664460" y="6052820"/>
            <a:ext cx="364202" cy="261610"/>
          </a:xfrm>
          <a:prstGeom prst="rect">
            <a:avLst/>
          </a:prstGeom>
          <a:noFill/>
        </p:spPr>
        <p:txBody>
          <a:bodyPr wrap="none" rtlCol="0">
            <a:spAutoFit/>
          </a:bodyPr>
          <a:lstStyle/>
          <a:p>
            <a:r>
              <a:rPr lang="en-US" altLang="ko-KR" sz="1050" dirty="0" smtClean="0"/>
              <a:t>0.5</a:t>
            </a:r>
            <a:endParaRPr lang="ko-KR" altLang="en-US" dirty="0"/>
          </a:p>
        </p:txBody>
      </p:sp>
      <p:sp>
        <p:nvSpPr>
          <p:cNvPr id="39" name="TextBox 38"/>
          <p:cNvSpPr txBox="1"/>
          <p:nvPr/>
        </p:nvSpPr>
        <p:spPr>
          <a:xfrm>
            <a:off x="3766820" y="6022340"/>
            <a:ext cx="364202" cy="261610"/>
          </a:xfrm>
          <a:prstGeom prst="rect">
            <a:avLst/>
          </a:prstGeom>
          <a:noFill/>
        </p:spPr>
        <p:txBody>
          <a:bodyPr wrap="none" rtlCol="0">
            <a:spAutoFit/>
          </a:bodyPr>
          <a:lstStyle/>
          <a:p>
            <a:r>
              <a:rPr lang="en-US" altLang="ko-KR" sz="1050" dirty="0" smtClean="0"/>
              <a:t>0.9</a:t>
            </a:r>
            <a:endParaRPr lang="ko-KR" altLang="en-US" dirty="0"/>
          </a:p>
        </p:txBody>
      </p:sp>
      <p:sp>
        <p:nvSpPr>
          <p:cNvPr id="40" name="TextBox 39"/>
          <p:cNvSpPr txBox="1"/>
          <p:nvPr/>
        </p:nvSpPr>
        <p:spPr>
          <a:xfrm>
            <a:off x="4178300" y="6022340"/>
            <a:ext cx="356188" cy="253916"/>
          </a:xfrm>
          <a:prstGeom prst="rect">
            <a:avLst/>
          </a:prstGeom>
          <a:noFill/>
        </p:spPr>
        <p:txBody>
          <a:bodyPr wrap="none" rtlCol="0">
            <a:spAutoFit/>
          </a:bodyPr>
          <a:lstStyle/>
          <a:p>
            <a:r>
              <a:rPr lang="en-US" altLang="ko-KR" sz="1050" dirty="0" smtClean="0"/>
              <a:t>1.0</a:t>
            </a:r>
            <a:endParaRPr lang="ko-KR" altLang="en-US" dirty="0"/>
          </a:p>
        </p:txBody>
      </p:sp>
      <p:cxnSp>
        <p:nvCxnSpPr>
          <p:cNvPr id="48" name="직선 연결선 47"/>
          <p:cNvCxnSpPr/>
          <p:nvPr/>
        </p:nvCxnSpPr>
        <p:spPr>
          <a:xfrm>
            <a:off x="1029716" y="5448300"/>
            <a:ext cx="14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987044" y="4466844"/>
            <a:ext cx="14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980948" y="3717036"/>
            <a:ext cx="145288"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타원 50"/>
          <p:cNvSpPr/>
          <p:nvPr/>
        </p:nvSpPr>
        <p:spPr>
          <a:xfrm>
            <a:off x="1351788" y="5417820"/>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a:off x="1802892" y="5417820"/>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p:cNvSpPr/>
          <p:nvPr/>
        </p:nvSpPr>
        <p:spPr>
          <a:xfrm>
            <a:off x="2741676" y="4399788"/>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3893820" y="4344924"/>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p:cNvSpPr/>
          <p:nvPr/>
        </p:nvSpPr>
        <p:spPr>
          <a:xfrm>
            <a:off x="4235196" y="3717036"/>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p:cNvSpPr txBox="1"/>
          <p:nvPr/>
        </p:nvSpPr>
        <p:spPr>
          <a:xfrm>
            <a:off x="632460" y="4332732"/>
            <a:ext cx="380232" cy="276999"/>
          </a:xfrm>
          <a:prstGeom prst="rect">
            <a:avLst/>
          </a:prstGeom>
          <a:noFill/>
        </p:spPr>
        <p:txBody>
          <a:bodyPr wrap="none" rtlCol="0">
            <a:spAutoFit/>
          </a:bodyPr>
          <a:lstStyle/>
          <a:p>
            <a:r>
              <a:rPr lang="en-US" altLang="ko-KR" sz="1200" dirty="0" smtClean="0"/>
              <a:t>0.7</a:t>
            </a:r>
            <a:endParaRPr lang="ko-KR" altLang="en-US" sz="1200" dirty="0"/>
          </a:p>
        </p:txBody>
      </p:sp>
      <p:sp>
        <p:nvSpPr>
          <p:cNvPr id="57" name="TextBox 56"/>
          <p:cNvSpPr txBox="1"/>
          <p:nvPr/>
        </p:nvSpPr>
        <p:spPr>
          <a:xfrm>
            <a:off x="650748" y="5301996"/>
            <a:ext cx="380232" cy="276999"/>
          </a:xfrm>
          <a:prstGeom prst="rect">
            <a:avLst/>
          </a:prstGeom>
          <a:noFill/>
        </p:spPr>
        <p:txBody>
          <a:bodyPr wrap="none" rtlCol="0">
            <a:spAutoFit/>
          </a:bodyPr>
          <a:lstStyle/>
          <a:p>
            <a:r>
              <a:rPr lang="en-US" altLang="ko-KR" sz="1200" dirty="0" smtClean="0"/>
              <a:t>0.2</a:t>
            </a:r>
            <a:endParaRPr lang="ko-KR" altLang="en-US" sz="1200" dirty="0"/>
          </a:p>
        </p:txBody>
      </p:sp>
      <p:sp>
        <p:nvSpPr>
          <p:cNvPr id="58" name="TextBox 57"/>
          <p:cNvSpPr txBox="1"/>
          <p:nvPr/>
        </p:nvSpPr>
        <p:spPr>
          <a:xfrm>
            <a:off x="650748" y="3607308"/>
            <a:ext cx="380232" cy="276999"/>
          </a:xfrm>
          <a:prstGeom prst="rect">
            <a:avLst/>
          </a:prstGeom>
          <a:noFill/>
        </p:spPr>
        <p:txBody>
          <a:bodyPr wrap="none" rtlCol="0">
            <a:spAutoFit/>
          </a:bodyPr>
          <a:lstStyle/>
          <a:p>
            <a:r>
              <a:rPr lang="en-US" altLang="ko-KR" sz="1200" dirty="0" smtClean="0"/>
              <a:t>1.0</a:t>
            </a:r>
            <a:endParaRPr lang="ko-KR" altLang="en-US" sz="1200" dirty="0"/>
          </a:p>
        </p:txBody>
      </p:sp>
      <p:cxnSp>
        <p:nvCxnSpPr>
          <p:cNvPr id="60" name="직선 연결선 59"/>
          <p:cNvCxnSpPr>
            <a:stCxn id="51" idx="6"/>
            <a:endCxn id="52" idx="6"/>
          </p:cNvCxnSpPr>
          <p:nvPr/>
        </p:nvCxnSpPr>
        <p:spPr>
          <a:xfrm>
            <a:off x="1437132" y="5469636"/>
            <a:ext cx="451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1" idx="1"/>
          </p:cNvCxnSpPr>
          <p:nvPr/>
        </p:nvCxnSpPr>
        <p:spPr>
          <a:xfrm flipH="1">
            <a:off x="1066800" y="5432997"/>
            <a:ext cx="297486" cy="55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직선 연결선 63"/>
          <p:cNvCxnSpPr>
            <a:stCxn id="52" idx="7"/>
            <a:endCxn id="53" idx="6"/>
          </p:cNvCxnSpPr>
          <p:nvPr/>
        </p:nvCxnSpPr>
        <p:spPr>
          <a:xfrm flipV="1">
            <a:off x="1875738" y="4451604"/>
            <a:ext cx="951282" cy="981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직선 연결선 65"/>
          <p:cNvCxnSpPr>
            <a:stCxn id="53" idx="2"/>
            <a:endCxn id="54" idx="3"/>
          </p:cNvCxnSpPr>
          <p:nvPr/>
        </p:nvCxnSpPr>
        <p:spPr>
          <a:xfrm flipV="1">
            <a:off x="2741676" y="4433379"/>
            <a:ext cx="1164642" cy="18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54" idx="7"/>
            <a:endCxn id="55" idx="3"/>
          </p:cNvCxnSpPr>
          <p:nvPr/>
        </p:nvCxnSpPr>
        <p:spPr>
          <a:xfrm flipV="1">
            <a:off x="3966666" y="3805491"/>
            <a:ext cx="281028" cy="55461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61576" y="6158195"/>
            <a:ext cx="1282595" cy="369332"/>
          </a:xfrm>
          <a:prstGeom prst="rect">
            <a:avLst/>
          </a:prstGeom>
          <a:noFill/>
        </p:spPr>
        <p:txBody>
          <a:bodyPr wrap="none" rtlCol="0">
            <a:spAutoFit/>
          </a:bodyPr>
          <a:lstStyle/>
          <a:p>
            <a:r>
              <a:rPr lang="en-US" altLang="ko-KR" dirty="0" smtClean="0"/>
              <a:t>Mean score</a:t>
            </a:r>
            <a:endParaRPr lang="ko-KR" altLang="en-US" dirty="0"/>
          </a:p>
        </p:txBody>
      </p:sp>
      <p:sp>
        <p:nvSpPr>
          <p:cNvPr id="70" name="TextBox 69"/>
          <p:cNvSpPr txBox="1"/>
          <p:nvPr/>
        </p:nvSpPr>
        <p:spPr>
          <a:xfrm>
            <a:off x="0" y="3314700"/>
            <a:ext cx="918200" cy="646331"/>
          </a:xfrm>
          <a:prstGeom prst="rect">
            <a:avLst/>
          </a:prstGeom>
          <a:noFill/>
        </p:spPr>
        <p:txBody>
          <a:bodyPr wrap="square" rtlCol="0">
            <a:spAutoFit/>
          </a:bodyPr>
          <a:lstStyle/>
          <a:p>
            <a:r>
              <a:rPr lang="en-US" altLang="ko-KR" dirty="0" smtClean="0"/>
              <a:t>Positive</a:t>
            </a:r>
            <a:br>
              <a:rPr lang="en-US" altLang="ko-KR" dirty="0" smtClean="0"/>
            </a:br>
            <a:r>
              <a:rPr lang="en-US" altLang="ko-KR" dirty="0" smtClean="0"/>
              <a:t>ratio</a:t>
            </a:r>
            <a:endParaRPr lang="ko-KR" altLang="en-US" dirty="0"/>
          </a:p>
        </p:txBody>
      </p:sp>
      <p:sp>
        <p:nvSpPr>
          <p:cNvPr id="71" name="TextBox 70"/>
          <p:cNvSpPr txBox="1"/>
          <p:nvPr/>
        </p:nvSpPr>
        <p:spPr>
          <a:xfrm>
            <a:off x="4823460" y="3802380"/>
            <a:ext cx="4193456" cy="2308324"/>
          </a:xfrm>
          <a:prstGeom prst="rect">
            <a:avLst/>
          </a:prstGeom>
          <a:noFill/>
        </p:spPr>
        <p:txBody>
          <a:bodyPr wrap="none" rtlCol="0">
            <a:spAutoFit/>
          </a:bodyPr>
          <a:lstStyle/>
          <a:p>
            <a:r>
              <a:rPr lang="en-US" altLang="ko-KR" b="1" dirty="0" smtClean="0">
                <a:solidFill>
                  <a:schemeClr val="accent1"/>
                </a:solidFill>
              </a:rPr>
              <a:t>AUCE = Area under calibration-error curve</a:t>
            </a:r>
          </a:p>
          <a:p>
            <a:r>
              <a:rPr lang="en-US" altLang="ko-KR" b="1" dirty="0" smtClean="0">
                <a:solidFill>
                  <a:schemeClr val="accent1"/>
                </a:solidFill>
              </a:rPr>
              <a:t>           = Sum of calibration error</a:t>
            </a:r>
          </a:p>
          <a:p>
            <a:endParaRPr lang="en-US" altLang="ko-KR" b="1" dirty="0" smtClean="0">
              <a:solidFill>
                <a:srgbClr val="FF0000"/>
              </a:solidFill>
            </a:endParaRPr>
          </a:p>
          <a:p>
            <a:r>
              <a:rPr lang="en-US" altLang="ko-KR" b="1" dirty="0" smtClean="0">
                <a:solidFill>
                  <a:schemeClr val="accent6"/>
                </a:solidFill>
              </a:rPr>
              <a:t>ECE </a:t>
            </a:r>
            <a:r>
              <a:rPr lang="en-US" altLang="ko-KR" b="1" dirty="0">
                <a:solidFill>
                  <a:schemeClr val="accent6"/>
                </a:solidFill>
              </a:rPr>
              <a:t>= Expected calibration error</a:t>
            </a:r>
          </a:p>
          <a:p>
            <a:r>
              <a:rPr lang="en-US" altLang="ko-KR" b="1" dirty="0">
                <a:solidFill>
                  <a:schemeClr val="accent6"/>
                </a:solidFill>
              </a:rPr>
              <a:t>        = Mean of calibration error</a:t>
            </a:r>
          </a:p>
          <a:p>
            <a:endParaRPr lang="en-US" altLang="ko-KR" b="1" dirty="0" smtClean="0">
              <a:solidFill>
                <a:schemeClr val="accent1"/>
              </a:solidFill>
            </a:endParaRPr>
          </a:p>
          <a:p>
            <a:r>
              <a:rPr lang="en-US" altLang="ko-KR" b="1" dirty="0" smtClean="0">
                <a:solidFill>
                  <a:srgbClr val="FF0000"/>
                </a:solidFill>
              </a:rPr>
              <a:t>MCE = Maximum calibration error</a:t>
            </a:r>
          </a:p>
          <a:p>
            <a:r>
              <a:rPr lang="en-US" altLang="ko-KR" b="1" dirty="0" smtClean="0">
                <a:solidFill>
                  <a:srgbClr val="FF0000"/>
                </a:solidFill>
              </a:rPr>
              <a:t> </a:t>
            </a:r>
          </a:p>
        </p:txBody>
      </p:sp>
      <p:grpSp>
        <p:nvGrpSpPr>
          <p:cNvPr id="114" name="그룹 113"/>
          <p:cNvGrpSpPr/>
          <p:nvPr/>
        </p:nvGrpSpPr>
        <p:grpSpPr>
          <a:xfrm>
            <a:off x="914468" y="3916187"/>
            <a:ext cx="3521955" cy="1859773"/>
            <a:chOff x="914468" y="3916187"/>
            <a:chExt cx="3521955" cy="1859773"/>
          </a:xfrm>
        </p:grpSpPr>
        <p:grpSp>
          <p:nvGrpSpPr>
            <p:cNvPr id="82" name="그룹 81"/>
            <p:cNvGrpSpPr/>
            <p:nvPr/>
          </p:nvGrpSpPr>
          <p:grpSpPr>
            <a:xfrm>
              <a:off x="914468" y="4094101"/>
              <a:ext cx="3521955" cy="1669691"/>
              <a:chOff x="914468" y="4094101"/>
              <a:chExt cx="3521955" cy="1669691"/>
            </a:xfrm>
          </p:grpSpPr>
          <p:sp>
            <p:nvSpPr>
              <p:cNvPr id="75" name="이등변 삼각형 74"/>
              <p:cNvSpPr/>
              <p:nvPr/>
            </p:nvSpPr>
            <p:spPr>
              <a:xfrm rot="19695263">
                <a:off x="914468" y="5447536"/>
                <a:ext cx="906568" cy="316256"/>
              </a:xfrm>
              <a:prstGeom prst="triangle">
                <a:avLst>
                  <a:gd name="adj" fmla="val 61293"/>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이등변 삼각형 75"/>
              <p:cNvSpPr/>
              <p:nvPr/>
            </p:nvSpPr>
            <p:spPr>
              <a:xfrm rot="19516365">
                <a:off x="1584678" y="4687319"/>
                <a:ext cx="1827061" cy="310858"/>
              </a:xfrm>
              <a:prstGeom prst="triangle">
                <a:avLst>
                  <a:gd name="adj" fmla="val 74869"/>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이등변 삼각형 76"/>
              <p:cNvSpPr/>
              <p:nvPr/>
            </p:nvSpPr>
            <p:spPr>
              <a:xfrm rot="8745318">
                <a:off x="3356219" y="4094101"/>
                <a:ext cx="1080204" cy="288078"/>
              </a:xfrm>
              <a:prstGeom prst="triangle">
                <a:avLst>
                  <a:gd name="adj" fmla="val 59922"/>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p:cNvSpPr txBox="1"/>
              <p:nvPr/>
            </p:nvSpPr>
            <p:spPr>
              <a:xfrm>
                <a:off x="3383280" y="4617720"/>
                <a:ext cx="704873" cy="369332"/>
              </a:xfrm>
              <a:prstGeom prst="rect">
                <a:avLst/>
              </a:prstGeom>
              <a:noFill/>
            </p:spPr>
            <p:txBody>
              <a:bodyPr wrap="none" rtlCol="0">
                <a:spAutoFit/>
              </a:bodyPr>
              <a:lstStyle/>
              <a:p>
                <a:r>
                  <a:rPr lang="en-US" altLang="ko-KR" b="1" dirty="0" smtClean="0">
                    <a:solidFill>
                      <a:schemeClr val="accent1"/>
                    </a:solidFill>
                  </a:rPr>
                  <a:t>AUCE</a:t>
                </a:r>
                <a:endParaRPr lang="ko-KR" altLang="en-US" b="1" dirty="0">
                  <a:solidFill>
                    <a:schemeClr val="accent1"/>
                  </a:solidFill>
                </a:endParaRPr>
              </a:p>
            </p:txBody>
          </p:sp>
        </p:grpSp>
        <p:cxnSp>
          <p:nvCxnSpPr>
            <p:cNvPr id="90" name="직선 연결선 89"/>
            <p:cNvCxnSpPr/>
            <p:nvPr/>
          </p:nvCxnSpPr>
          <p:spPr>
            <a:xfrm flipH="1">
              <a:off x="1409700" y="5409707"/>
              <a:ext cx="7635" cy="36625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flipH="1">
              <a:off x="2164080" y="5104907"/>
              <a:ext cx="16" cy="16813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직선 연결선 92"/>
            <p:cNvCxnSpPr/>
            <p:nvPr/>
          </p:nvCxnSpPr>
          <p:spPr>
            <a:xfrm flipH="1">
              <a:off x="2385060" y="4861067"/>
              <a:ext cx="16" cy="24433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5" name="직선 연결선 94"/>
            <p:cNvCxnSpPr/>
            <p:nvPr/>
          </p:nvCxnSpPr>
          <p:spPr>
            <a:xfrm flipH="1">
              <a:off x="2613660" y="4647707"/>
              <a:ext cx="16" cy="32815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1" name="직선 연결선 100"/>
            <p:cNvCxnSpPr/>
            <p:nvPr/>
          </p:nvCxnSpPr>
          <p:spPr>
            <a:xfrm>
              <a:off x="3027310" y="4448041"/>
              <a:ext cx="18150" cy="24079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a:endCxn id="77" idx="5"/>
            </p:cNvCxnSpPr>
            <p:nvPr/>
          </p:nvCxnSpPr>
          <p:spPr>
            <a:xfrm>
              <a:off x="3627136" y="4182887"/>
              <a:ext cx="1651" cy="23737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a:endCxn id="54" idx="3"/>
            </p:cNvCxnSpPr>
            <p:nvPr/>
          </p:nvCxnSpPr>
          <p:spPr>
            <a:xfrm>
              <a:off x="3878596" y="4030487"/>
              <a:ext cx="27722" cy="40289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p:nvPr/>
          </p:nvCxnSpPr>
          <p:spPr>
            <a:xfrm>
              <a:off x="4084336" y="3916187"/>
              <a:ext cx="15224" cy="27481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2786010" y="4437881"/>
              <a:ext cx="28310" cy="38303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88" name="그룹 87"/>
          <p:cNvGrpSpPr/>
          <p:nvPr/>
        </p:nvGrpSpPr>
        <p:grpSpPr>
          <a:xfrm>
            <a:off x="2788935" y="4426727"/>
            <a:ext cx="739382" cy="766065"/>
            <a:chOff x="2788935" y="4426727"/>
            <a:chExt cx="739382" cy="766065"/>
          </a:xfrm>
        </p:grpSpPr>
        <p:cxnSp>
          <p:nvCxnSpPr>
            <p:cNvPr id="80" name="직선 연결선 79"/>
            <p:cNvCxnSpPr/>
            <p:nvPr/>
          </p:nvCxnSpPr>
          <p:spPr>
            <a:xfrm>
              <a:off x="2788935" y="4426727"/>
              <a:ext cx="22845" cy="40435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81" name="TextBox 80"/>
            <p:cNvSpPr txBox="1"/>
            <p:nvPr/>
          </p:nvSpPr>
          <p:spPr>
            <a:xfrm>
              <a:off x="2910840" y="4823460"/>
              <a:ext cx="617477" cy="369332"/>
            </a:xfrm>
            <a:prstGeom prst="rect">
              <a:avLst/>
            </a:prstGeom>
            <a:noFill/>
          </p:spPr>
          <p:txBody>
            <a:bodyPr wrap="none" rtlCol="0">
              <a:spAutoFit/>
            </a:bodyPr>
            <a:lstStyle/>
            <a:p>
              <a:r>
                <a:rPr lang="en-US" altLang="ko-KR" b="1" dirty="0" smtClean="0">
                  <a:solidFill>
                    <a:srgbClr val="FF0000"/>
                  </a:solidFill>
                </a:rPr>
                <a:t>MCE</a:t>
              </a:r>
              <a:endParaRPr lang="ko-KR" altLang="en-US" b="1" dirty="0">
                <a:solidFill>
                  <a:srgbClr val="FF0000"/>
                </a:solidFill>
              </a:endParaRPr>
            </a:p>
          </p:txBody>
        </p:sp>
      </p:grpSp>
      <p:sp>
        <p:nvSpPr>
          <p:cNvPr id="6" name="TextBox 5"/>
          <p:cNvSpPr txBox="1"/>
          <p:nvPr/>
        </p:nvSpPr>
        <p:spPr>
          <a:xfrm>
            <a:off x="4275438" y="1869988"/>
            <a:ext cx="579005" cy="369332"/>
          </a:xfrm>
          <a:prstGeom prst="rect">
            <a:avLst/>
          </a:prstGeom>
          <a:noFill/>
        </p:spPr>
        <p:txBody>
          <a:bodyPr wrap="none" rtlCol="0">
            <a:spAutoFit/>
          </a:bodyPr>
          <a:lstStyle/>
          <a:p>
            <a:r>
              <a:rPr lang="en-US" altLang="ko-KR" b="1" dirty="0" smtClean="0"/>
              <a:t>bins</a:t>
            </a:r>
            <a:endParaRPr lang="ko-KR" altLang="en-US" b="1" dirty="0"/>
          </a:p>
        </p:txBody>
      </p:sp>
      <p:sp>
        <p:nvSpPr>
          <p:cNvPr id="9" name="직사각형 8"/>
          <p:cNvSpPr/>
          <p:nvPr/>
        </p:nvSpPr>
        <p:spPr>
          <a:xfrm>
            <a:off x="2531445" y="5213768"/>
            <a:ext cx="4572000" cy="369332"/>
          </a:xfrm>
          <a:prstGeom prst="rect">
            <a:avLst/>
          </a:prstGeom>
        </p:spPr>
        <p:txBody>
          <a:bodyPr>
            <a:spAutoFit/>
          </a:bodyPr>
          <a:lstStyle/>
          <a:p>
            <a:r>
              <a:rPr lang="en-US" altLang="ko-KR" b="1" dirty="0" smtClean="0">
                <a:solidFill>
                  <a:schemeClr val="accent6"/>
                </a:solidFill>
              </a:rPr>
              <a:t>ECE</a:t>
            </a:r>
            <a:r>
              <a:rPr lang="en-US" altLang="ko-KR" b="1" dirty="0" smtClean="0">
                <a:solidFill>
                  <a:srgbClr val="FF0000"/>
                </a:solidFill>
              </a:rPr>
              <a:t> </a:t>
            </a:r>
            <a:r>
              <a:rPr lang="en-US" altLang="ko-KR" b="1" dirty="0" smtClean="0">
                <a:solidFill>
                  <a:schemeClr val="accent6"/>
                </a:solidFill>
              </a:rPr>
              <a:t>=</a:t>
            </a:r>
            <a:r>
              <a:rPr lang="en-US" altLang="ko-KR" b="1" dirty="0" smtClean="0">
                <a:solidFill>
                  <a:srgbClr val="FF0000"/>
                </a:solidFill>
              </a:rPr>
              <a:t> </a:t>
            </a:r>
            <a:r>
              <a:rPr lang="en-US" altLang="ko-KR" b="1" dirty="0" smtClean="0">
                <a:solidFill>
                  <a:schemeClr val="accent6"/>
                </a:solidFill>
              </a:rPr>
              <a:t>AUCE / </a:t>
            </a:r>
            <a:r>
              <a:rPr lang="en-US" altLang="ko-KR" b="1" dirty="0" err="1" smtClean="0">
                <a:solidFill>
                  <a:schemeClr val="accent6"/>
                </a:solidFill>
              </a:rPr>
              <a:t>nbins</a:t>
            </a:r>
            <a:endParaRPr lang="en-US" altLang="ko-KR" b="1" dirty="0">
              <a:solidFill>
                <a:schemeClr val="accent6"/>
              </a:solidFill>
            </a:endParaRPr>
          </a:p>
        </p:txBody>
      </p:sp>
      <p:sp>
        <p:nvSpPr>
          <p:cNvPr id="7" name="슬라이드 번호 개체 틀 6"/>
          <p:cNvSpPr>
            <a:spLocks noGrp="1"/>
          </p:cNvSpPr>
          <p:nvPr>
            <p:ph type="sldNum" sz="quarter" idx="12"/>
          </p:nvPr>
        </p:nvSpPr>
        <p:spPr/>
        <p:txBody>
          <a:bodyPr/>
          <a:lstStyle/>
          <a:p>
            <a:fld id="{904D251B-C949-4215-B7F2-EBF592B9FCF5}" type="slidenum">
              <a:rPr lang="ko-KR" altLang="en-US" smtClean="0"/>
              <a:pPr/>
              <a:t>77</a:t>
            </a:fld>
            <a:r>
              <a:rPr lang="en-US" altLang="ko-KR" smtClean="0"/>
              <a:t>/26</a:t>
            </a:r>
            <a:endParaRPr lang="ko-KR" altLang="en-US" dirty="0"/>
          </a:p>
        </p:txBody>
      </p:sp>
    </p:spTree>
    <p:extLst>
      <p:ext uri="{BB962C8B-B14F-4D97-AF65-F5344CB8AC3E}">
        <p14:creationId xmlns:p14="http://schemas.microsoft.com/office/powerpoint/2010/main" val="5478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55078" y="1546993"/>
            <a:ext cx="2472985" cy="369332"/>
          </a:xfrm>
          <a:prstGeom prst="rect">
            <a:avLst/>
          </a:prstGeom>
          <a:noFill/>
        </p:spPr>
        <p:txBody>
          <a:bodyPr wrap="none" rtlCol="0">
            <a:spAutoFit/>
          </a:bodyPr>
          <a:lstStyle/>
          <a:p>
            <a:r>
              <a:rPr lang="en-US" altLang="ko-KR" b="1" dirty="0" smtClean="0">
                <a:solidFill>
                  <a:schemeClr val="accent5">
                    <a:lumMod val="50000"/>
                  </a:schemeClr>
                </a:solidFill>
              </a:rPr>
              <a:t>Non-transferred models</a:t>
            </a:r>
            <a:endParaRPr lang="ko-KR" altLang="en-US" b="1" dirty="0">
              <a:solidFill>
                <a:schemeClr val="accent5">
                  <a:lumMod val="50000"/>
                </a:schemeClr>
              </a:solidFill>
            </a:endParaRPr>
          </a:p>
        </p:txBody>
      </p:sp>
      <p:pic>
        <p:nvPicPr>
          <p:cNvPr id="3" name="그림 2"/>
          <p:cNvPicPr>
            <a:picLocks noChangeAspect="1"/>
          </p:cNvPicPr>
          <p:nvPr/>
        </p:nvPicPr>
        <p:blipFill>
          <a:blip r:embed="rId3"/>
          <a:stretch>
            <a:fillRect/>
          </a:stretch>
        </p:blipFill>
        <p:spPr>
          <a:xfrm>
            <a:off x="351672" y="2111092"/>
            <a:ext cx="4153038" cy="4342647"/>
          </a:xfrm>
          <a:prstGeom prst="rect">
            <a:avLst/>
          </a:prstGeom>
        </p:spPr>
      </p:pic>
      <p:pic>
        <p:nvPicPr>
          <p:cNvPr id="9" name="그림 8"/>
          <p:cNvPicPr>
            <a:picLocks noChangeAspect="1"/>
          </p:cNvPicPr>
          <p:nvPr/>
        </p:nvPicPr>
        <p:blipFill>
          <a:blip r:embed="rId4"/>
          <a:stretch>
            <a:fillRect/>
          </a:stretch>
        </p:blipFill>
        <p:spPr>
          <a:xfrm>
            <a:off x="4736733" y="2222762"/>
            <a:ext cx="4172125" cy="4322418"/>
          </a:xfrm>
          <a:prstGeom prst="rect">
            <a:avLst/>
          </a:prstGeom>
        </p:spPr>
      </p:pic>
      <p:sp>
        <p:nvSpPr>
          <p:cNvPr id="7" name="슬라이드 번호 개체 틀 6"/>
          <p:cNvSpPr>
            <a:spLocks noGrp="1"/>
          </p:cNvSpPr>
          <p:nvPr>
            <p:ph type="sldNum" sz="quarter" idx="12"/>
          </p:nvPr>
        </p:nvSpPr>
        <p:spPr/>
        <p:txBody>
          <a:bodyPr/>
          <a:lstStyle/>
          <a:p>
            <a:fld id="{904D251B-C949-4215-B7F2-EBF592B9FCF5}" type="slidenum">
              <a:rPr lang="ko-KR" altLang="en-US" smtClean="0"/>
              <a:pPr/>
              <a:t>78</a:t>
            </a:fld>
            <a:r>
              <a:rPr lang="en-US" altLang="ko-KR" smtClean="0"/>
              <a:t>/26</a:t>
            </a:r>
            <a:endParaRPr lang="ko-KR" altLang="en-US" dirty="0"/>
          </a:p>
        </p:txBody>
      </p:sp>
    </p:spTree>
    <p:extLst>
      <p:ext uri="{BB962C8B-B14F-4D97-AF65-F5344CB8AC3E}">
        <p14:creationId xmlns:p14="http://schemas.microsoft.com/office/powerpoint/2010/main" val="168294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55078" y="1546993"/>
            <a:ext cx="2025106" cy="369332"/>
          </a:xfrm>
          <a:prstGeom prst="rect">
            <a:avLst/>
          </a:prstGeom>
          <a:noFill/>
        </p:spPr>
        <p:txBody>
          <a:bodyPr wrap="none" rtlCol="0">
            <a:spAutoFit/>
          </a:bodyPr>
          <a:lstStyle/>
          <a:p>
            <a:r>
              <a:rPr lang="en-US" altLang="ko-KR" b="1" dirty="0" smtClean="0">
                <a:solidFill>
                  <a:schemeClr val="accent5">
                    <a:lumMod val="50000"/>
                  </a:schemeClr>
                </a:solidFill>
              </a:rPr>
              <a:t>Transferred models</a:t>
            </a:r>
            <a:endParaRPr lang="ko-KR" altLang="en-US" b="1" dirty="0">
              <a:solidFill>
                <a:schemeClr val="accent5">
                  <a:lumMod val="50000"/>
                </a:schemeClr>
              </a:solidFill>
            </a:endParaRPr>
          </a:p>
        </p:txBody>
      </p:sp>
      <p:pic>
        <p:nvPicPr>
          <p:cNvPr id="5" name="그림 4"/>
          <p:cNvPicPr>
            <a:picLocks noChangeAspect="1"/>
          </p:cNvPicPr>
          <p:nvPr/>
        </p:nvPicPr>
        <p:blipFill>
          <a:blip r:embed="rId3"/>
          <a:stretch>
            <a:fillRect/>
          </a:stretch>
        </p:blipFill>
        <p:spPr>
          <a:xfrm>
            <a:off x="197418" y="2069432"/>
            <a:ext cx="4229441" cy="4562023"/>
          </a:xfrm>
          <a:prstGeom prst="rect">
            <a:avLst/>
          </a:prstGeom>
        </p:spPr>
      </p:pic>
      <p:pic>
        <p:nvPicPr>
          <p:cNvPr id="7" name="그림 6"/>
          <p:cNvPicPr>
            <a:picLocks noChangeAspect="1"/>
          </p:cNvPicPr>
          <p:nvPr/>
        </p:nvPicPr>
        <p:blipFill>
          <a:blip r:embed="rId4"/>
          <a:stretch>
            <a:fillRect/>
          </a:stretch>
        </p:blipFill>
        <p:spPr>
          <a:xfrm>
            <a:off x="4640831" y="2073093"/>
            <a:ext cx="4410665" cy="4549088"/>
          </a:xfrm>
          <a:prstGeom prst="rect">
            <a:avLst/>
          </a:prstGeom>
        </p:spPr>
      </p:pic>
      <p:sp>
        <p:nvSpPr>
          <p:cNvPr id="8" name="슬라이드 번호 개체 틀 7"/>
          <p:cNvSpPr>
            <a:spLocks noGrp="1"/>
          </p:cNvSpPr>
          <p:nvPr>
            <p:ph type="sldNum" sz="quarter" idx="12"/>
          </p:nvPr>
        </p:nvSpPr>
        <p:spPr/>
        <p:txBody>
          <a:bodyPr/>
          <a:lstStyle/>
          <a:p>
            <a:fld id="{904D251B-C949-4215-B7F2-EBF592B9FCF5}" type="slidenum">
              <a:rPr lang="ko-KR" altLang="en-US" smtClean="0"/>
              <a:pPr/>
              <a:t>79</a:t>
            </a:fld>
            <a:r>
              <a:rPr lang="en-US" altLang="ko-KR" smtClean="0"/>
              <a:t>/26</a:t>
            </a:r>
            <a:endParaRPr lang="ko-KR" altLang="en-US" dirty="0"/>
          </a:p>
        </p:txBody>
      </p:sp>
    </p:spTree>
    <p:extLst>
      <p:ext uri="{BB962C8B-B14F-4D97-AF65-F5344CB8AC3E}">
        <p14:creationId xmlns:p14="http://schemas.microsoft.com/office/powerpoint/2010/main" val="123652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Research Introduction</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70555" y="1164574"/>
            <a:ext cx="8799022" cy="2232454"/>
          </a:xfrm>
        </p:spPr>
        <p:txBody>
          <a:bodyPr anchor="ctr">
            <a:normAutofit/>
          </a:bodyPr>
          <a:lstStyle/>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4</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종 독성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(DILI, Acute Oral Toxicity, AMES Mutagenicity,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hERG</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 </a:t>
            </a:r>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pPr lvl="1"/>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DILI, AMES Mutagenicity, </a:t>
            </a:r>
            <a:r>
              <a:rPr lang="en-US" altLang="ko-KR" sz="1600" dirty="0" err="1" smtClean="0">
                <a:latin typeface="Calibri" panose="020F0502020204030204" pitchFamily="34" charset="0"/>
                <a:ea typeface="나눔바른고딕" panose="020B0603020101020101" pitchFamily="50" charset="-127"/>
                <a:cs typeface="Calibri" panose="020F0502020204030204" pitchFamily="34" charset="0"/>
              </a:rPr>
              <a:t>hERG</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는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Binary Classification</a:t>
            </a:r>
          </a:p>
          <a:p>
            <a:pPr lvl="1"/>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Acute Oral Toxicity</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의 경우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Multi-class Classification</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과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Regression</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5</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종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ML </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모델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LogisticRegression</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LGBMClassifier</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RandomForest</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SVM, k-NN)</a:t>
            </a:r>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8</a:t>
            </a:fld>
            <a:r>
              <a:rPr lang="en-US" altLang="ko-KR" smtClean="0"/>
              <a:t>/26</a:t>
            </a:r>
            <a:endParaRPr lang="ko-KR" altLang="en-US" dirty="0"/>
          </a:p>
        </p:txBody>
      </p:sp>
      <p:graphicFrame>
        <p:nvGraphicFramePr>
          <p:cNvPr id="3" name="표 2"/>
          <p:cNvGraphicFramePr>
            <a:graphicFrameLocks noGrp="1"/>
          </p:cNvGraphicFramePr>
          <p:nvPr>
            <p:extLst>
              <p:ext uri="{D42A27DB-BD31-4B8C-83A1-F6EECF244321}">
                <p14:modId xmlns:p14="http://schemas.microsoft.com/office/powerpoint/2010/main" val="3003656739"/>
              </p:ext>
            </p:extLst>
          </p:nvPr>
        </p:nvGraphicFramePr>
        <p:xfrm>
          <a:off x="2540971" y="3678036"/>
          <a:ext cx="922638" cy="2260600"/>
        </p:xfrm>
        <a:graphic>
          <a:graphicData uri="http://schemas.openxmlformats.org/drawingml/2006/table">
            <a:tbl>
              <a:tblPr firstRow="1" bandRow="1">
                <a:tableStyleId>{8A107856-5554-42FB-B03E-39F5DBC370BA}</a:tableStyleId>
              </a:tblPr>
              <a:tblGrid>
                <a:gridCol w="922638">
                  <a:extLst>
                    <a:ext uri="{9D8B030D-6E8A-4147-A177-3AD203B41FA5}">
                      <a16:colId xmlns:a16="http://schemas.microsoft.com/office/drawing/2014/main" val="3316152664"/>
                    </a:ext>
                  </a:extLst>
                </a:gridCol>
              </a:tblGrid>
              <a:tr h="565150">
                <a:tc>
                  <a:txBody>
                    <a:bodyPr/>
                    <a:lstStyle/>
                    <a:p>
                      <a:pPr algn="ctr" latinLnBrk="1"/>
                      <a:r>
                        <a:rPr lang="en-US" altLang="ko-KR" b="1" dirty="0" smtClean="0"/>
                        <a:t>DILI</a:t>
                      </a:r>
                      <a:endParaRPr lang="ko-KR" altLang="en-US" b="1" dirty="0"/>
                    </a:p>
                  </a:txBody>
                  <a:tcPr/>
                </a:tc>
                <a:extLst>
                  <a:ext uri="{0D108BD9-81ED-4DB2-BD59-A6C34878D82A}">
                    <a16:rowId xmlns:a16="http://schemas.microsoft.com/office/drawing/2014/main" val="1728381365"/>
                  </a:ext>
                </a:extLst>
              </a:tr>
              <a:tr h="565150">
                <a:tc>
                  <a:txBody>
                    <a:bodyPr/>
                    <a:lstStyle/>
                    <a:p>
                      <a:pPr algn="ctr" latinLnBrk="1"/>
                      <a:r>
                        <a:rPr lang="en-US" altLang="ko-KR" b="1" dirty="0" smtClean="0"/>
                        <a:t>AOT</a:t>
                      </a:r>
                      <a:endParaRPr lang="ko-KR" altLang="en-US" b="1" dirty="0"/>
                    </a:p>
                  </a:txBody>
                  <a:tcPr/>
                </a:tc>
                <a:extLst>
                  <a:ext uri="{0D108BD9-81ED-4DB2-BD59-A6C34878D82A}">
                    <a16:rowId xmlns:a16="http://schemas.microsoft.com/office/drawing/2014/main" val="913282519"/>
                  </a:ext>
                </a:extLst>
              </a:tr>
              <a:tr h="565150">
                <a:tc>
                  <a:txBody>
                    <a:bodyPr/>
                    <a:lstStyle/>
                    <a:p>
                      <a:pPr algn="ctr" latinLnBrk="1"/>
                      <a:r>
                        <a:rPr lang="en-US" altLang="ko-KR" b="1" dirty="0" smtClean="0"/>
                        <a:t>AMES</a:t>
                      </a:r>
                      <a:endParaRPr lang="ko-KR" altLang="en-US" b="1" dirty="0"/>
                    </a:p>
                  </a:txBody>
                  <a:tcPr/>
                </a:tc>
                <a:extLst>
                  <a:ext uri="{0D108BD9-81ED-4DB2-BD59-A6C34878D82A}">
                    <a16:rowId xmlns:a16="http://schemas.microsoft.com/office/drawing/2014/main" val="1706897194"/>
                  </a:ext>
                </a:extLst>
              </a:tr>
              <a:tr h="565150">
                <a:tc>
                  <a:txBody>
                    <a:bodyPr/>
                    <a:lstStyle/>
                    <a:p>
                      <a:pPr algn="ctr" latinLnBrk="1"/>
                      <a:r>
                        <a:rPr lang="en-US" altLang="ko-KR" b="1" dirty="0" err="1" smtClean="0"/>
                        <a:t>hERG</a:t>
                      </a:r>
                      <a:endParaRPr lang="ko-KR" altLang="en-US" b="1" dirty="0"/>
                    </a:p>
                  </a:txBody>
                  <a:tcPr/>
                </a:tc>
                <a:extLst>
                  <a:ext uri="{0D108BD9-81ED-4DB2-BD59-A6C34878D82A}">
                    <a16:rowId xmlns:a16="http://schemas.microsoft.com/office/drawing/2014/main" val="212951739"/>
                  </a:ext>
                </a:extLst>
              </a:tr>
            </a:tbl>
          </a:graphicData>
        </a:graphic>
      </p:graphicFrame>
      <p:graphicFrame>
        <p:nvGraphicFramePr>
          <p:cNvPr id="6" name="표 5"/>
          <p:cNvGraphicFramePr>
            <a:graphicFrameLocks noGrp="1"/>
          </p:cNvGraphicFramePr>
          <p:nvPr>
            <p:extLst>
              <p:ext uri="{D42A27DB-BD31-4B8C-83A1-F6EECF244321}">
                <p14:modId xmlns:p14="http://schemas.microsoft.com/office/powerpoint/2010/main" val="663252897"/>
              </p:ext>
            </p:extLst>
          </p:nvPr>
        </p:nvGraphicFramePr>
        <p:xfrm>
          <a:off x="4805089" y="3104661"/>
          <a:ext cx="2007088" cy="3407350"/>
        </p:xfrm>
        <a:graphic>
          <a:graphicData uri="http://schemas.openxmlformats.org/drawingml/2006/table">
            <a:tbl>
              <a:tblPr firstRow="1" bandRow="1">
                <a:tableStyleId>{69CF1AB2-1976-4502-BF36-3FF5EA218861}</a:tableStyleId>
              </a:tblPr>
              <a:tblGrid>
                <a:gridCol w="2007088">
                  <a:extLst>
                    <a:ext uri="{9D8B030D-6E8A-4147-A177-3AD203B41FA5}">
                      <a16:colId xmlns:a16="http://schemas.microsoft.com/office/drawing/2014/main" val="4188314476"/>
                    </a:ext>
                  </a:extLst>
                </a:gridCol>
              </a:tblGrid>
              <a:tr h="681470">
                <a:tc>
                  <a:txBody>
                    <a:bodyPr/>
                    <a:lstStyle/>
                    <a:p>
                      <a:pPr algn="ctr" latinLnBrk="1"/>
                      <a:r>
                        <a:rPr lang="en-US" altLang="ko-KR" b="1" dirty="0" err="1" smtClean="0"/>
                        <a:t>LogisticRegression</a:t>
                      </a:r>
                      <a:endParaRPr lang="en-US" altLang="ko-KR" b="1" dirty="0" smtClean="0"/>
                    </a:p>
                  </a:txBody>
                  <a:tcPr/>
                </a:tc>
                <a:extLst>
                  <a:ext uri="{0D108BD9-81ED-4DB2-BD59-A6C34878D82A}">
                    <a16:rowId xmlns:a16="http://schemas.microsoft.com/office/drawing/2014/main" val="3788166883"/>
                  </a:ext>
                </a:extLst>
              </a:tr>
              <a:tr h="681470">
                <a:tc>
                  <a:txBody>
                    <a:bodyPr/>
                    <a:lstStyle/>
                    <a:p>
                      <a:pPr algn="ctr" latinLnBrk="1"/>
                      <a:r>
                        <a:rPr lang="en-US" altLang="ko-KR" b="1" dirty="0" err="1" smtClean="0"/>
                        <a:t>LGBMClassifier</a:t>
                      </a:r>
                      <a:endParaRPr lang="ko-KR" altLang="en-US" b="1" dirty="0"/>
                    </a:p>
                  </a:txBody>
                  <a:tcPr/>
                </a:tc>
                <a:extLst>
                  <a:ext uri="{0D108BD9-81ED-4DB2-BD59-A6C34878D82A}">
                    <a16:rowId xmlns:a16="http://schemas.microsoft.com/office/drawing/2014/main" val="1657709504"/>
                  </a:ext>
                </a:extLst>
              </a:tr>
              <a:tr h="681470">
                <a:tc>
                  <a:txBody>
                    <a:bodyPr/>
                    <a:lstStyle/>
                    <a:p>
                      <a:pPr algn="ctr" latinLnBrk="1"/>
                      <a:r>
                        <a:rPr lang="en-US" altLang="ko-KR" b="1" dirty="0" err="1" smtClean="0"/>
                        <a:t>RandomForest</a:t>
                      </a:r>
                      <a:endParaRPr lang="ko-KR" altLang="en-US" b="1" dirty="0"/>
                    </a:p>
                  </a:txBody>
                  <a:tcPr/>
                </a:tc>
                <a:extLst>
                  <a:ext uri="{0D108BD9-81ED-4DB2-BD59-A6C34878D82A}">
                    <a16:rowId xmlns:a16="http://schemas.microsoft.com/office/drawing/2014/main" val="1889180451"/>
                  </a:ext>
                </a:extLst>
              </a:tr>
              <a:tr h="681470">
                <a:tc>
                  <a:txBody>
                    <a:bodyPr/>
                    <a:lstStyle/>
                    <a:p>
                      <a:pPr algn="ctr" latinLnBrk="1"/>
                      <a:r>
                        <a:rPr lang="en-US" altLang="ko-KR" b="1" dirty="0" smtClean="0"/>
                        <a:t>SVM</a:t>
                      </a:r>
                    </a:p>
                    <a:p>
                      <a:pPr algn="ctr" latinLnBrk="1"/>
                      <a:r>
                        <a:rPr lang="en-US" altLang="ko-KR" b="1" dirty="0" smtClean="0"/>
                        <a:t>(Binary)</a:t>
                      </a:r>
                      <a:endParaRPr lang="ko-KR" altLang="en-US" b="1" dirty="0"/>
                    </a:p>
                  </a:txBody>
                  <a:tcPr/>
                </a:tc>
                <a:extLst>
                  <a:ext uri="{0D108BD9-81ED-4DB2-BD59-A6C34878D82A}">
                    <a16:rowId xmlns:a16="http://schemas.microsoft.com/office/drawing/2014/main" val="652087212"/>
                  </a:ext>
                </a:extLst>
              </a:tr>
              <a:tr h="681470">
                <a:tc>
                  <a:txBody>
                    <a:bodyPr/>
                    <a:lstStyle/>
                    <a:p>
                      <a:pPr algn="ctr" latinLnBrk="1"/>
                      <a:r>
                        <a:rPr lang="en-US" altLang="ko-KR" b="1" dirty="0" smtClean="0"/>
                        <a:t>K-NN</a:t>
                      </a:r>
                      <a:endParaRPr lang="ko-KR" altLang="en-US" b="1" dirty="0"/>
                    </a:p>
                  </a:txBody>
                  <a:tcPr/>
                </a:tc>
                <a:extLst>
                  <a:ext uri="{0D108BD9-81ED-4DB2-BD59-A6C34878D82A}">
                    <a16:rowId xmlns:a16="http://schemas.microsoft.com/office/drawing/2014/main" val="1548497173"/>
                  </a:ext>
                </a:extLst>
              </a:tr>
            </a:tbl>
          </a:graphicData>
        </a:graphic>
      </p:graphicFrame>
      <p:sp>
        <p:nvSpPr>
          <p:cNvPr id="9" name="십자형 8"/>
          <p:cNvSpPr/>
          <p:nvPr/>
        </p:nvSpPr>
        <p:spPr>
          <a:xfrm rot="2700000">
            <a:off x="3627722" y="4114010"/>
            <a:ext cx="1013254" cy="1013254"/>
          </a:xfrm>
          <a:prstGeom prst="plus">
            <a:avLst>
              <a:gd name="adj" fmla="val 44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5883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Initial feature for DMPNN</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ext uri="{D42A27DB-BD31-4B8C-83A1-F6EECF244321}">
                <p14:modId xmlns:p14="http://schemas.microsoft.com/office/powerpoint/2010/main" val="3166378555"/>
              </p:ext>
            </p:extLst>
          </p:nvPr>
        </p:nvGraphicFramePr>
        <p:xfrm>
          <a:off x="317500" y="1349788"/>
          <a:ext cx="4000500" cy="5101815"/>
        </p:xfrm>
        <a:graphic>
          <a:graphicData uri="http://schemas.openxmlformats.org/drawingml/2006/table">
            <a:tbl>
              <a:tblPr firstRow="1" bandRow="1">
                <a:tableStyleId>{5940675A-B579-460E-94D1-54222C63F5DA}</a:tableStyleId>
              </a:tblPr>
              <a:tblGrid>
                <a:gridCol w="2000250">
                  <a:extLst>
                    <a:ext uri="{9D8B030D-6E8A-4147-A177-3AD203B41FA5}">
                      <a16:colId xmlns:a16="http://schemas.microsoft.com/office/drawing/2014/main" val="2239155409"/>
                    </a:ext>
                  </a:extLst>
                </a:gridCol>
                <a:gridCol w="2000250">
                  <a:extLst>
                    <a:ext uri="{9D8B030D-6E8A-4147-A177-3AD203B41FA5}">
                      <a16:colId xmlns:a16="http://schemas.microsoft.com/office/drawing/2014/main" val="3879168771"/>
                    </a:ext>
                  </a:extLst>
                </a:gridCol>
              </a:tblGrid>
              <a:tr h="371041">
                <a:tc>
                  <a:txBody>
                    <a:bodyPr/>
                    <a:lstStyle/>
                    <a:p>
                      <a:pPr algn="ctr" latinLnBrk="1"/>
                      <a:r>
                        <a:rPr lang="en-US" altLang="ko-KR" dirty="0" smtClean="0"/>
                        <a:t>Atom Feature</a:t>
                      </a:r>
                      <a:endParaRPr lang="ko-KR" altLang="en-US" dirty="0"/>
                    </a:p>
                  </a:txBody>
                  <a:tcPr/>
                </a:tc>
                <a:tc>
                  <a:txBody>
                    <a:bodyPr/>
                    <a:lstStyle/>
                    <a:p>
                      <a:pPr algn="ctr" latinLnBrk="1"/>
                      <a:r>
                        <a:rPr lang="en-US" altLang="ko-KR" dirty="0" smtClean="0"/>
                        <a:t>Feature Length</a:t>
                      </a:r>
                      <a:endParaRPr lang="ko-KR" altLang="en-US" dirty="0"/>
                    </a:p>
                  </a:txBody>
                  <a:tcPr/>
                </a:tc>
                <a:extLst>
                  <a:ext uri="{0D108BD9-81ED-4DB2-BD59-A6C34878D82A}">
                    <a16:rowId xmlns:a16="http://schemas.microsoft.com/office/drawing/2014/main" val="2584323548"/>
                  </a:ext>
                </a:extLst>
              </a:tr>
              <a:tr h="649322">
                <a:tc>
                  <a:txBody>
                    <a:bodyPr/>
                    <a:lstStyle/>
                    <a:p>
                      <a:pPr latinLnBrk="1"/>
                      <a:r>
                        <a:rPr lang="en-US" altLang="ko-KR" dirty="0" smtClean="0"/>
                        <a:t>Atom</a:t>
                      </a:r>
                      <a:r>
                        <a:rPr lang="en-US" altLang="ko-KR" baseline="0" dirty="0" smtClean="0"/>
                        <a:t> Type</a:t>
                      </a:r>
                      <a:endParaRPr lang="ko-KR" altLang="en-US" dirty="0"/>
                    </a:p>
                  </a:txBody>
                  <a:tcPr/>
                </a:tc>
                <a:tc>
                  <a:txBody>
                    <a:bodyPr/>
                    <a:lstStyle/>
                    <a:p>
                      <a:pPr algn="r" latinLnBrk="1"/>
                      <a:r>
                        <a:rPr lang="en-US" altLang="ko-KR" dirty="0" smtClean="0"/>
                        <a:t>43</a:t>
                      </a:r>
                      <a:endParaRPr lang="ko-KR" altLang="en-US" dirty="0"/>
                    </a:p>
                  </a:txBody>
                  <a:tcPr/>
                </a:tc>
                <a:extLst>
                  <a:ext uri="{0D108BD9-81ED-4DB2-BD59-A6C34878D82A}">
                    <a16:rowId xmlns:a16="http://schemas.microsoft.com/office/drawing/2014/main" val="2344957821"/>
                  </a:ext>
                </a:extLst>
              </a:tr>
              <a:tr h="371041">
                <a:tc>
                  <a:txBody>
                    <a:bodyPr/>
                    <a:lstStyle/>
                    <a:p>
                      <a:pPr latinLnBrk="1"/>
                      <a:r>
                        <a:rPr lang="en-US" altLang="ko-KR" dirty="0" smtClean="0"/>
                        <a:t>Atom Degree</a:t>
                      </a:r>
                      <a:endParaRPr lang="ko-KR" altLang="en-US" dirty="0"/>
                    </a:p>
                  </a:txBody>
                  <a:tcPr/>
                </a:tc>
                <a:tc>
                  <a:txBody>
                    <a:bodyPr/>
                    <a:lstStyle/>
                    <a:p>
                      <a:pPr algn="r" latinLnBrk="1"/>
                      <a:r>
                        <a:rPr lang="en-US" altLang="ko-KR" dirty="0" smtClean="0"/>
                        <a:t>11</a:t>
                      </a:r>
                      <a:endParaRPr lang="ko-KR" altLang="en-US" dirty="0"/>
                    </a:p>
                  </a:txBody>
                  <a:tcPr/>
                </a:tc>
                <a:extLst>
                  <a:ext uri="{0D108BD9-81ED-4DB2-BD59-A6C34878D82A}">
                    <a16:rowId xmlns:a16="http://schemas.microsoft.com/office/drawing/2014/main" val="3709382634"/>
                  </a:ext>
                </a:extLst>
              </a:tr>
              <a:tr h="649322">
                <a:tc>
                  <a:txBody>
                    <a:bodyPr/>
                    <a:lstStyle/>
                    <a:p>
                      <a:pPr latinLnBrk="1"/>
                      <a:r>
                        <a:rPr lang="en-US" altLang="ko-KR" dirty="0" smtClean="0"/>
                        <a:t>Number of implicit</a:t>
                      </a:r>
                      <a:r>
                        <a:rPr lang="en-US" altLang="ko-KR" baseline="0" dirty="0" smtClean="0"/>
                        <a:t> Hs</a:t>
                      </a:r>
                      <a:endParaRPr lang="ko-KR" altLang="en-US" dirty="0"/>
                    </a:p>
                  </a:txBody>
                  <a:tcPr/>
                </a:tc>
                <a:tc>
                  <a:txBody>
                    <a:bodyPr/>
                    <a:lstStyle/>
                    <a:p>
                      <a:pPr algn="r" latinLnBrk="1"/>
                      <a:r>
                        <a:rPr lang="en-US" altLang="ko-KR" dirty="0" smtClean="0"/>
                        <a:t>7</a:t>
                      </a:r>
                      <a:endParaRPr lang="ko-KR" altLang="en-US" dirty="0"/>
                    </a:p>
                  </a:txBody>
                  <a:tcPr/>
                </a:tc>
                <a:extLst>
                  <a:ext uri="{0D108BD9-81ED-4DB2-BD59-A6C34878D82A}">
                    <a16:rowId xmlns:a16="http://schemas.microsoft.com/office/drawing/2014/main" val="3332192548"/>
                  </a:ext>
                </a:extLst>
              </a:tr>
              <a:tr h="371041">
                <a:tc>
                  <a:txBody>
                    <a:bodyPr/>
                    <a:lstStyle/>
                    <a:p>
                      <a:pPr latinLnBrk="1"/>
                      <a:r>
                        <a:rPr lang="en-US" altLang="ko-KR" dirty="0" smtClean="0"/>
                        <a:t>Formal Charge</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4044748078"/>
                  </a:ext>
                </a:extLst>
              </a:tr>
              <a:tr h="649322">
                <a:tc>
                  <a:txBody>
                    <a:bodyPr/>
                    <a:lstStyle/>
                    <a:p>
                      <a:pPr latinLnBrk="1"/>
                      <a:r>
                        <a:rPr lang="en-US" altLang="ko-KR" dirty="0" smtClean="0"/>
                        <a:t>Number of radical electrons</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2064801809"/>
                  </a:ext>
                </a:extLst>
              </a:tr>
              <a:tr h="649322">
                <a:tc>
                  <a:txBody>
                    <a:bodyPr/>
                    <a:lstStyle/>
                    <a:p>
                      <a:pPr latinLnBrk="1"/>
                      <a:r>
                        <a:rPr lang="en-US" altLang="ko-KR" dirty="0" smtClean="0"/>
                        <a:t>Atom hybridization</a:t>
                      </a:r>
                      <a:endParaRPr lang="ko-KR" altLang="en-US" dirty="0"/>
                    </a:p>
                  </a:txBody>
                  <a:tcPr/>
                </a:tc>
                <a:tc>
                  <a:txBody>
                    <a:bodyPr/>
                    <a:lstStyle/>
                    <a:p>
                      <a:pPr algn="r" latinLnBrk="1"/>
                      <a:r>
                        <a:rPr lang="en-US" altLang="ko-KR" dirty="0" smtClean="0"/>
                        <a:t>5</a:t>
                      </a:r>
                      <a:endParaRPr lang="ko-KR" altLang="en-US" dirty="0"/>
                    </a:p>
                  </a:txBody>
                  <a:tcPr/>
                </a:tc>
                <a:extLst>
                  <a:ext uri="{0D108BD9-81ED-4DB2-BD59-A6C34878D82A}">
                    <a16:rowId xmlns:a16="http://schemas.microsoft.com/office/drawing/2014/main" val="867829962"/>
                  </a:ext>
                </a:extLst>
              </a:tr>
              <a:tr h="371041">
                <a:tc>
                  <a:txBody>
                    <a:bodyPr/>
                    <a:lstStyle/>
                    <a:p>
                      <a:pPr latinLnBrk="1"/>
                      <a:r>
                        <a:rPr lang="en-US" altLang="ko-KR" dirty="0" smtClean="0"/>
                        <a:t>Aromatic</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4036306428"/>
                  </a:ext>
                </a:extLst>
              </a:tr>
              <a:tr h="649322">
                <a:tc>
                  <a:txBody>
                    <a:bodyPr/>
                    <a:lstStyle/>
                    <a:p>
                      <a:pPr latinLnBrk="1"/>
                      <a:r>
                        <a:rPr lang="en-US" altLang="ko-KR" dirty="0" smtClean="0"/>
                        <a:t>Number of total Hs</a:t>
                      </a:r>
                      <a:endParaRPr lang="ko-KR" altLang="en-US" dirty="0"/>
                    </a:p>
                  </a:txBody>
                  <a:tcPr/>
                </a:tc>
                <a:tc>
                  <a:txBody>
                    <a:bodyPr/>
                    <a:lstStyle/>
                    <a:p>
                      <a:pPr algn="r" latinLnBrk="1"/>
                      <a:r>
                        <a:rPr lang="en-US" altLang="ko-KR" dirty="0" smtClean="0"/>
                        <a:t>5</a:t>
                      </a:r>
                      <a:endParaRPr lang="ko-KR" altLang="en-US" dirty="0"/>
                    </a:p>
                  </a:txBody>
                  <a:tcPr/>
                </a:tc>
                <a:extLst>
                  <a:ext uri="{0D108BD9-81ED-4DB2-BD59-A6C34878D82A}">
                    <a16:rowId xmlns:a16="http://schemas.microsoft.com/office/drawing/2014/main" val="3633218501"/>
                  </a:ext>
                </a:extLst>
              </a:tr>
              <a:tr h="371041">
                <a:tc>
                  <a:txBody>
                    <a:bodyPr/>
                    <a:lstStyle/>
                    <a:p>
                      <a:pPr latinLnBrk="1"/>
                      <a:r>
                        <a:rPr lang="en-US" altLang="ko-KR" dirty="0" smtClean="0"/>
                        <a:t>Total </a:t>
                      </a:r>
                      <a:endParaRPr lang="ko-KR" altLang="en-US" dirty="0"/>
                    </a:p>
                  </a:txBody>
                  <a:tcPr/>
                </a:tc>
                <a:tc>
                  <a:txBody>
                    <a:bodyPr/>
                    <a:lstStyle/>
                    <a:p>
                      <a:pPr algn="r" latinLnBrk="1"/>
                      <a:r>
                        <a:rPr lang="en-US" altLang="ko-KR" dirty="0" smtClean="0"/>
                        <a:t>74</a:t>
                      </a:r>
                      <a:endParaRPr lang="ko-KR" altLang="en-US" dirty="0"/>
                    </a:p>
                  </a:txBody>
                  <a:tcPr/>
                </a:tc>
                <a:extLst>
                  <a:ext uri="{0D108BD9-81ED-4DB2-BD59-A6C34878D82A}">
                    <a16:rowId xmlns:a16="http://schemas.microsoft.com/office/drawing/2014/main" val="902293152"/>
                  </a:ext>
                </a:extLst>
              </a:tr>
            </a:tbl>
          </a:graphicData>
        </a:graphic>
      </p:graphicFrame>
      <p:graphicFrame>
        <p:nvGraphicFramePr>
          <p:cNvPr id="154" name="표 153"/>
          <p:cNvGraphicFramePr>
            <a:graphicFrameLocks noGrp="1"/>
          </p:cNvGraphicFramePr>
          <p:nvPr>
            <p:extLst>
              <p:ext uri="{D42A27DB-BD31-4B8C-83A1-F6EECF244321}">
                <p14:modId xmlns:p14="http://schemas.microsoft.com/office/powerpoint/2010/main" val="2358075510"/>
              </p:ext>
            </p:extLst>
          </p:nvPr>
        </p:nvGraphicFramePr>
        <p:xfrm>
          <a:off x="4679950" y="1349787"/>
          <a:ext cx="4000500" cy="3051847"/>
        </p:xfrm>
        <a:graphic>
          <a:graphicData uri="http://schemas.openxmlformats.org/drawingml/2006/table">
            <a:tbl>
              <a:tblPr firstRow="1" bandRow="1">
                <a:tableStyleId>{5940675A-B579-460E-94D1-54222C63F5DA}</a:tableStyleId>
              </a:tblPr>
              <a:tblGrid>
                <a:gridCol w="2000250">
                  <a:extLst>
                    <a:ext uri="{9D8B030D-6E8A-4147-A177-3AD203B41FA5}">
                      <a16:colId xmlns:a16="http://schemas.microsoft.com/office/drawing/2014/main" val="2239155409"/>
                    </a:ext>
                  </a:extLst>
                </a:gridCol>
                <a:gridCol w="2000250">
                  <a:extLst>
                    <a:ext uri="{9D8B030D-6E8A-4147-A177-3AD203B41FA5}">
                      <a16:colId xmlns:a16="http://schemas.microsoft.com/office/drawing/2014/main" val="3879168771"/>
                    </a:ext>
                  </a:extLst>
                </a:gridCol>
              </a:tblGrid>
              <a:tr h="371041">
                <a:tc>
                  <a:txBody>
                    <a:bodyPr/>
                    <a:lstStyle/>
                    <a:p>
                      <a:pPr algn="ctr" latinLnBrk="1"/>
                      <a:r>
                        <a:rPr lang="en-US" altLang="ko-KR" dirty="0" smtClean="0"/>
                        <a:t>Bond Feature</a:t>
                      </a:r>
                      <a:endParaRPr lang="ko-KR" altLang="en-US" dirty="0"/>
                    </a:p>
                  </a:txBody>
                  <a:tcPr/>
                </a:tc>
                <a:tc>
                  <a:txBody>
                    <a:bodyPr/>
                    <a:lstStyle/>
                    <a:p>
                      <a:pPr algn="ctr" latinLnBrk="1"/>
                      <a:r>
                        <a:rPr lang="en-US" altLang="ko-KR" dirty="0" smtClean="0"/>
                        <a:t>Feature Length</a:t>
                      </a:r>
                      <a:endParaRPr lang="ko-KR" altLang="en-US" dirty="0"/>
                    </a:p>
                  </a:txBody>
                  <a:tcPr/>
                </a:tc>
                <a:extLst>
                  <a:ext uri="{0D108BD9-81ED-4DB2-BD59-A6C34878D82A}">
                    <a16:rowId xmlns:a16="http://schemas.microsoft.com/office/drawing/2014/main" val="2584323548"/>
                  </a:ext>
                </a:extLst>
              </a:tr>
              <a:tr h="649322">
                <a:tc>
                  <a:txBody>
                    <a:bodyPr/>
                    <a:lstStyle/>
                    <a:p>
                      <a:pPr latinLnBrk="1"/>
                      <a:r>
                        <a:rPr lang="en-US" altLang="ko-KR" dirty="0" smtClean="0"/>
                        <a:t>Bond type</a:t>
                      </a:r>
                      <a:endParaRPr lang="ko-KR" altLang="en-US" dirty="0"/>
                    </a:p>
                  </a:txBody>
                  <a:tcPr/>
                </a:tc>
                <a:tc>
                  <a:txBody>
                    <a:bodyPr/>
                    <a:lstStyle/>
                    <a:p>
                      <a:pPr algn="r" latinLnBrk="1"/>
                      <a:r>
                        <a:rPr lang="en-US" altLang="ko-KR" dirty="0" smtClean="0"/>
                        <a:t>4</a:t>
                      </a:r>
                      <a:endParaRPr lang="ko-KR" altLang="en-US" dirty="0"/>
                    </a:p>
                  </a:txBody>
                  <a:tcPr/>
                </a:tc>
                <a:extLst>
                  <a:ext uri="{0D108BD9-81ED-4DB2-BD59-A6C34878D82A}">
                    <a16:rowId xmlns:a16="http://schemas.microsoft.com/office/drawing/2014/main" val="2344957821"/>
                  </a:ext>
                </a:extLst>
              </a:tr>
              <a:tr h="371041">
                <a:tc>
                  <a:txBody>
                    <a:bodyPr/>
                    <a:lstStyle/>
                    <a:p>
                      <a:pPr latinLnBrk="1"/>
                      <a:r>
                        <a:rPr lang="en-US" altLang="ko-KR" dirty="0" smtClean="0"/>
                        <a:t>Conjugated</a:t>
                      </a:r>
                      <a:r>
                        <a:rPr lang="en-US" altLang="ko-KR" baseline="0" dirty="0" smtClean="0"/>
                        <a:t> bond</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3709382634"/>
                  </a:ext>
                </a:extLst>
              </a:tr>
              <a:tr h="649322">
                <a:tc>
                  <a:txBody>
                    <a:bodyPr/>
                    <a:lstStyle/>
                    <a:p>
                      <a:pPr latinLnBrk="1"/>
                      <a:r>
                        <a:rPr lang="en-US" altLang="ko-KR" dirty="0" smtClean="0"/>
                        <a:t>Is</a:t>
                      </a:r>
                      <a:r>
                        <a:rPr lang="en-US" altLang="ko-KR" baseline="0" dirty="0" smtClean="0"/>
                        <a:t> in a ring</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3332192548"/>
                  </a:ext>
                </a:extLst>
              </a:tr>
              <a:tr h="371041">
                <a:tc>
                  <a:txBody>
                    <a:bodyPr/>
                    <a:lstStyle/>
                    <a:p>
                      <a:pPr latinLnBrk="1"/>
                      <a:r>
                        <a:rPr lang="en-US" altLang="ko-KR" dirty="0" smtClean="0"/>
                        <a:t>Stereo</a:t>
                      </a:r>
                      <a:r>
                        <a:rPr lang="en-US" altLang="ko-KR" baseline="0" dirty="0" smtClean="0"/>
                        <a:t> configuration</a:t>
                      </a:r>
                      <a:endParaRPr lang="ko-KR" altLang="en-US" dirty="0"/>
                    </a:p>
                  </a:txBody>
                  <a:tcPr/>
                </a:tc>
                <a:tc>
                  <a:txBody>
                    <a:bodyPr/>
                    <a:lstStyle/>
                    <a:p>
                      <a:pPr algn="r" latinLnBrk="1"/>
                      <a:r>
                        <a:rPr lang="en-US" altLang="ko-KR" dirty="0" smtClean="0"/>
                        <a:t>6</a:t>
                      </a:r>
                      <a:endParaRPr lang="ko-KR" altLang="en-US" dirty="0"/>
                    </a:p>
                  </a:txBody>
                  <a:tcPr/>
                </a:tc>
                <a:extLst>
                  <a:ext uri="{0D108BD9-81ED-4DB2-BD59-A6C34878D82A}">
                    <a16:rowId xmlns:a16="http://schemas.microsoft.com/office/drawing/2014/main" val="4044748078"/>
                  </a:ext>
                </a:extLst>
              </a:tr>
              <a:tr h="371041">
                <a:tc>
                  <a:txBody>
                    <a:bodyPr/>
                    <a:lstStyle/>
                    <a:p>
                      <a:pPr latinLnBrk="1"/>
                      <a:r>
                        <a:rPr lang="en-US" altLang="ko-KR" dirty="0" smtClean="0"/>
                        <a:t>Total </a:t>
                      </a:r>
                      <a:endParaRPr lang="ko-KR" altLang="en-US" dirty="0"/>
                    </a:p>
                  </a:txBody>
                  <a:tcPr/>
                </a:tc>
                <a:tc>
                  <a:txBody>
                    <a:bodyPr/>
                    <a:lstStyle/>
                    <a:p>
                      <a:pPr algn="r" latinLnBrk="1"/>
                      <a:r>
                        <a:rPr lang="en-US" altLang="ko-KR" dirty="0" smtClean="0"/>
                        <a:t>12</a:t>
                      </a:r>
                      <a:endParaRPr lang="ko-KR" altLang="en-US" dirty="0"/>
                    </a:p>
                  </a:txBody>
                  <a:tcPr/>
                </a:tc>
                <a:extLst>
                  <a:ext uri="{0D108BD9-81ED-4DB2-BD59-A6C34878D82A}">
                    <a16:rowId xmlns:a16="http://schemas.microsoft.com/office/drawing/2014/main" val="902293152"/>
                  </a:ext>
                </a:extLst>
              </a:tr>
            </a:tbl>
          </a:graphicData>
        </a:graphic>
      </p:graphicFrame>
      <p:sp>
        <p:nvSpPr>
          <p:cNvPr id="9"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80</a:t>
            </a:fld>
            <a:r>
              <a:rPr lang="en-US" altLang="ko-KR" smtClean="0"/>
              <a:t>/26</a:t>
            </a:r>
            <a:endParaRPr lang="ko-KR" altLang="en-US" dirty="0"/>
          </a:p>
        </p:txBody>
      </p:sp>
    </p:spTree>
    <p:extLst>
      <p:ext uri="{BB962C8B-B14F-4D97-AF65-F5344CB8AC3E}">
        <p14:creationId xmlns:p14="http://schemas.microsoft.com/office/powerpoint/2010/main" val="71720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825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Internal test models (Scaffold splitting) </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254000" y="1295400"/>
            <a:ext cx="8698807" cy="5215065"/>
          </a:xfrm>
        </p:spPr>
        <p:txBody>
          <a:bodyPr anchor="t">
            <a:normAutofit/>
          </a:bodyPr>
          <a:lstStyle/>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MLP (1024-128-25-1) (ECFP)</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RF (ECFP)</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DMPNN </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DMPNN + GMHAP</a:t>
            </a: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(4) + MC-dropout + Explicit modelling</a:t>
            </a:r>
          </a:p>
          <a:p>
            <a:pPr marL="457200" indent="-457200">
              <a:buFont typeface="+mj-lt"/>
              <a:buAutoNum type="arabicPeriod"/>
            </a:pPr>
            <a:r>
              <a:rPr lang="en-US" altLang="ko-KR" sz="2400" dirty="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a:t>
            </a: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4) + MC-dropout + Implicit modelling</a:t>
            </a:r>
          </a:p>
          <a:p>
            <a:pPr marL="457200" indent="-457200">
              <a:buFont typeface="+mj-lt"/>
              <a:buAutoNum type="arabicPeriod"/>
            </a:pP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(3) + Transfer learning</a:t>
            </a:r>
          </a:p>
          <a:p>
            <a:pPr marL="457200" indent="-457200">
              <a:buFont typeface="+mj-lt"/>
              <a:buAutoNum type="arabicPeriod"/>
            </a:pP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(4) + Transfer learning</a:t>
            </a:r>
            <a:endParaRPr lang="en-US" altLang="ko-KR" sz="2400" dirty="0">
              <a:solidFill>
                <a:srgbClr val="C00000"/>
              </a:solidFill>
              <a:latin typeface="Calibri" panose="020F0502020204030204" pitchFamily="34" charset="0"/>
              <a:ea typeface="나눔바른고딕" panose="020B0603020101020101" pitchFamily="50" charset="-127"/>
              <a:cs typeface="Calibri" panose="020F0502020204030204" pitchFamily="34" charset="0"/>
            </a:endParaRP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(5)</a:t>
            </a:r>
            <a:r>
              <a:rPr lang="en-US" altLang="ko-KR" sz="2400" dirty="0" smtClean="0">
                <a:solidFill>
                  <a:schemeClr val="accent6">
                    <a:lumMod val="75000"/>
                  </a:schemeClr>
                </a:solidFill>
                <a:latin typeface="Calibri" panose="020F0502020204030204" pitchFamily="34" charset="0"/>
                <a:ea typeface="나눔바른고딕" panose="020B0603020101020101" pitchFamily="50" charset="-127"/>
                <a:cs typeface="Calibri" panose="020F0502020204030204" pitchFamily="34" charset="0"/>
              </a:rPr>
              <a:t> </a:t>
            </a: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 Transfer learning</a:t>
            </a: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(6)</a:t>
            </a:r>
            <a:r>
              <a:rPr lang="en-US" altLang="ko-KR" sz="2400" dirty="0" smtClean="0">
                <a:solidFill>
                  <a:schemeClr val="accent6">
                    <a:lumMod val="75000"/>
                  </a:schemeClr>
                </a:solidFill>
                <a:latin typeface="Calibri" panose="020F0502020204030204" pitchFamily="34" charset="0"/>
                <a:ea typeface="나눔바른고딕" panose="020B0603020101020101" pitchFamily="50" charset="-127"/>
                <a:cs typeface="Calibri" panose="020F0502020204030204" pitchFamily="34" charset="0"/>
              </a:rPr>
              <a:t> </a:t>
            </a: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 Transfer learning</a:t>
            </a:r>
          </a:p>
          <a:p>
            <a:pPr marL="457200" indent="-457200">
              <a:buFont typeface="+mj-lt"/>
              <a:buAutoNum type="arabicPeriod"/>
            </a:pPr>
            <a:endParaRPr lang="en-US" altLang="ko-KR" sz="24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p:txBody>
      </p:sp>
      <p:sp>
        <p:nvSpPr>
          <p:cNvPr id="3" name="오른쪽 중괄호 2"/>
          <p:cNvSpPr/>
          <p:nvPr/>
        </p:nvSpPr>
        <p:spPr>
          <a:xfrm>
            <a:off x="6553200" y="1390650"/>
            <a:ext cx="400050" cy="1524000"/>
          </a:xfrm>
          <a:prstGeom prst="rightBrace">
            <a:avLst>
              <a:gd name="adj1" fmla="val 58333"/>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5" name="TextBox 4"/>
          <p:cNvSpPr txBox="1"/>
          <p:nvPr/>
        </p:nvSpPr>
        <p:spPr>
          <a:xfrm>
            <a:off x="7038975" y="1952625"/>
            <a:ext cx="1467966" cy="369332"/>
          </a:xfrm>
          <a:prstGeom prst="rect">
            <a:avLst/>
          </a:prstGeom>
          <a:noFill/>
        </p:spPr>
        <p:txBody>
          <a:bodyPr wrap="none" rtlCol="0">
            <a:spAutoFit/>
          </a:bodyPr>
          <a:lstStyle/>
          <a:p>
            <a:r>
              <a:rPr lang="en-US" altLang="ko-KR" dirty="0" smtClean="0"/>
              <a:t>Non-Bayesian</a:t>
            </a:r>
            <a:endParaRPr lang="ko-KR" altLang="en-US" dirty="0"/>
          </a:p>
        </p:txBody>
      </p:sp>
      <p:sp>
        <p:nvSpPr>
          <p:cNvPr id="6" name="TextBox 5"/>
          <p:cNvSpPr txBox="1"/>
          <p:nvPr/>
        </p:nvSpPr>
        <p:spPr>
          <a:xfrm>
            <a:off x="7399283" y="3447393"/>
            <a:ext cx="1123321" cy="369332"/>
          </a:xfrm>
          <a:prstGeom prst="rect">
            <a:avLst/>
          </a:prstGeom>
          <a:noFill/>
        </p:spPr>
        <p:txBody>
          <a:bodyPr wrap="none" rtlCol="0">
            <a:spAutoFit/>
          </a:bodyPr>
          <a:lstStyle/>
          <a:p>
            <a:r>
              <a:rPr lang="en-US" altLang="ko-KR" dirty="0" smtClean="0">
                <a:solidFill>
                  <a:schemeClr val="accent5">
                    <a:lumMod val="75000"/>
                  </a:schemeClr>
                </a:solidFill>
              </a:rPr>
              <a:t>+Bayesian</a:t>
            </a:r>
            <a:endParaRPr lang="ko-KR" altLang="en-US" dirty="0">
              <a:solidFill>
                <a:schemeClr val="accent5">
                  <a:lumMod val="75000"/>
                </a:schemeClr>
              </a:solidFill>
            </a:endParaRPr>
          </a:p>
        </p:txBody>
      </p:sp>
      <p:sp>
        <p:nvSpPr>
          <p:cNvPr id="11" name="TextBox 10"/>
          <p:cNvSpPr txBox="1"/>
          <p:nvPr/>
        </p:nvSpPr>
        <p:spPr>
          <a:xfrm>
            <a:off x="3934875" y="4221522"/>
            <a:ext cx="1053815" cy="369332"/>
          </a:xfrm>
          <a:prstGeom prst="rect">
            <a:avLst/>
          </a:prstGeom>
          <a:noFill/>
        </p:spPr>
        <p:txBody>
          <a:bodyPr wrap="none" rtlCol="0">
            <a:spAutoFit/>
          </a:bodyPr>
          <a:lstStyle/>
          <a:p>
            <a:r>
              <a:rPr lang="en-US" altLang="ko-KR" dirty="0" smtClean="0">
                <a:solidFill>
                  <a:srgbClr val="C00000"/>
                </a:solidFill>
              </a:rPr>
              <a:t>+Transfer</a:t>
            </a:r>
            <a:endParaRPr lang="ko-KR" altLang="en-US" dirty="0">
              <a:solidFill>
                <a:srgbClr val="C00000"/>
              </a:solidFill>
            </a:endParaRPr>
          </a:p>
        </p:txBody>
      </p:sp>
      <p:sp>
        <p:nvSpPr>
          <p:cNvPr id="13" name="TextBox 12"/>
          <p:cNvSpPr txBox="1"/>
          <p:nvPr/>
        </p:nvSpPr>
        <p:spPr>
          <a:xfrm>
            <a:off x="3893686" y="5135922"/>
            <a:ext cx="2098267" cy="369332"/>
          </a:xfrm>
          <a:prstGeom prst="rect">
            <a:avLst/>
          </a:prstGeom>
          <a:noFill/>
        </p:spPr>
        <p:txBody>
          <a:bodyPr wrap="none" rtlCol="0">
            <a:spAutoFit/>
          </a:bodyPr>
          <a:lstStyle/>
          <a:p>
            <a:r>
              <a:rPr lang="en-US" altLang="ko-KR" dirty="0" smtClean="0">
                <a:solidFill>
                  <a:schemeClr val="accent5">
                    <a:lumMod val="75000"/>
                  </a:schemeClr>
                </a:solidFill>
              </a:rPr>
              <a:t>+Bayesian </a:t>
            </a:r>
            <a:r>
              <a:rPr lang="en-US" altLang="ko-KR" dirty="0" smtClean="0">
                <a:solidFill>
                  <a:srgbClr val="C00000"/>
                </a:solidFill>
              </a:rPr>
              <a:t>+ Transfer</a:t>
            </a:r>
            <a:endParaRPr lang="ko-KR" altLang="en-US" dirty="0">
              <a:solidFill>
                <a:srgbClr val="C00000"/>
              </a:solidFill>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81</a:t>
            </a:fld>
            <a:r>
              <a:rPr lang="en-US" altLang="ko-KR" smtClean="0"/>
              <a:t>/26</a:t>
            </a:r>
            <a:endParaRPr lang="ko-KR" altLang="en-US" dirty="0"/>
          </a:p>
        </p:txBody>
      </p:sp>
    </p:spTree>
    <p:extLst>
      <p:ext uri="{BB962C8B-B14F-4D97-AF65-F5344CB8AC3E}">
        <p14:creationId xmlns:p14="http://schemas.microsoft.com/office/powerpoint/2010/main" val="149067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Pre-training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8839200" cy="5632311"/>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smtClean="0"/>
              <a:t>Pre-training performance (Test set)</a:t>
            </a:r>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algn="ctr"/>
            <a:r>
              <a:rPr lang="en-US" altLang="ko-KR" sz="2000" b="1" dirty="0" smtClean="0"/>
              <a:t>All models showed the similar prediction power on the pre-training task test set.</a:t>
            </a:r>
            <a:endParaRPr lang="en-US" altLang="ko-KR" sz="2000" b="1" dirty="0"/>
          </a:p>
          <a:p>
            <a:pPr algn="ctr"/>
            <a:r>
              <a:rPr lang="en-US" altLang="ko-KR" sz="2000" b="1" dirty="0" smtClean="0">
                <a:solidFill>
                  <a:srgbClr val="FF0000"/>
                </a:solidFill>
              </a:rPr>
              <a:t>However, the overall performance is not up to par.</a:t>
            </a:r>
          </a:p>
          <a:p>
            <a:pPr algn="ctr"/>
            <a:r>
              <a:rPr lang="en-US" altLang="ko-KR" sz="2000" dirty="0" smtClean="0"/>
              <a:t>(Mean absolute Error = 11%)</a:t>
            </a:r>
          </a:p>
        </p:txBody>
      </p:sp>
      <p:graphicFrame>
        <p:nvGraphicFramePr>
          <p:cNvPr id="3" name="표 2"/>
          <p:cNvGraphicFramePr>
            <a:graphicFrameLocks noGrp="1"/>
          </p:cNvGraphicFramePr>
          <p:nvPr/>
        </p:nvGraphicFramePr>
        <p:xfrm>
          <a:off x="757381" y="1590963"/>
          <a:ext cx="7371657" cy="1483360"/>
        </p:xfrm>
        <a:graphic>
          <a:graphicData uri="http://schemas.openxmlformats.org/drawingml/2006/table">
            <a:tbl>
              <a:tblPr firstRow="1" bandRow="1">
                <a:tableStyleId>{5C22544A-7EE6-4342-B048-85BDC9FD1C3A}</a:tableStyleId>
              </a:tblPr>
              <a:tblGrid>
                <a:gridCol w="1954530">
                  <a:extLst>
                    <a:ext uri="{9D8B030D-6E8A-4147-A177-3AD203B41FA5}">
                      <a16:colId xmlns:a16="http://schemas.microsoft.com/office/drawing/2014/main" val="957434807"/>
                    </a:ext>
                  </a:extLst>
                </a:gridCol>
                <a:gridCol w="1805709">
                  <a:extLst>
                    <a:ext uri="{9D8B030D-6E8A-4147-A177-3AD203B41FA5}">
                      <a16:colId xmlns:a16="http://schemas.microsoft.com/office/drawing/2014/main" val="1672368719"/>
                    </a:ext>
                  </a:extLst>
                </a:gridCol>
                <a:gridCol w="1805709">
                  <a:extLst>
                    <a:ext uri="{9D8B030D-6E8A-4147-A177-3AD203B41FA5}">
                      <a16:colId xmlns:a16="http://schemas.microsoft.com/office/drawing/2014/main" val="2348817927"/>
                    </a:ext>
                  </a:extLst>
                </a:gridCol>
                <a:gridCol w="1805709">
                  <a:extLst>
                    <a:ext uri="{9D8B030D-6E8A-4147-A177-3AD203B41FA5}">
                      <a16:colId xmlns:a16="http://schemas.microsoft.com/office/drawing/2014/main" val="1298555184"/>
                    </a:ext>
                  </a:extLst>
                </a:gridCol>
              </a:tblGrid>
              <a:tr h="370840">
                <a:tc>
                  <a:txBody>
                    <a:bodyPr/>
                    <a:lstStyle/>
                    <a:p>
                      <a:pPr algn="ctr" latinLnBrk="1"/>
                      <a:r>
                        <a:rPr lang="en-US" altLang="ko-KR" dirty="0" smtClean="0"/>
                        <a:t>Model</a:t>
                      </a:r>
                      <a:endParaRPr lang="ko-KR" altLang="en-US" dirty="0"/>
                    </a:p>
                  </a:txBody>
                  <a:tcPr/>
                </a:tc>
                <a:tc>
                  <a:txBody>
                    <a:bodyPr/>
                    <a:lstStyle/>
                    <a:p>
                      <a:pPr algn="ctr" latinLnBrk="1"/>
                      <a:r>
                        <a:rPr lang="en-US" altLang="ko-KR" dirty="0" smtClean="0"/>
                        <a:t>MAE</a:t>
                      </a:r>
                      <a:endParaRPr lang="ko-KR" altLang="en-US" dirty="0"/>
                    </a:p>
                  </a:txBody>
                  <a:tcPr/>
                </a:tc>
                <a:tc>
                  <a:txBody>
                    <a:bodyPr/>
                    <a:lstStyle/>
                    <a:p>
                      <a:pPr algn="ctr" latinLnBrk="1"/>
                      <a:r>
                        <a:rPr lang="en-US" altLang="ko-KR" dirty="0" smtClean="0"/>
                        <a:t>R2</a:t>
                      </a:r>
                      <a:endParaRPr lang="ko-KR" altLang="en-US" dirty="0"/>
                    </a:p>
                  </a:txBody>
                  <a:tcPr/>
                </a:tc>
                <a:tc>
                  <a:txBody>
                    <a:bodyPr/>
                    <a:lstStyle/>
                    <a:p>
                      <a:pPr algn="ctr" latinLnBrk="1"/>
                      <a:r>
                        <a:rPr lang="en-US" altLang="ko-KR" dirty="0" smtClean="0"/>
                        <a:t>Pearson</a:t>
                      </a:r>
                      <a:r>
                        <a:rPr lang="en-US" altLang="ko-KR" baseline="0" dirty="0" smtClean="0"/>
                        <a:t> R</a:t>
                      </a:r>
                      <a:endParaRPr lang="ko-KR" altLang="en-US" dirty="0"/>
                    </a:p>
                  </a:txBody>
                  <a:tcPr/>
                </a:tc>
                <a:extLst>
                  <a:ext uri="{0D108BD9-81ED-4DB2-BD59-A6C34878D82A}">
                    <a16:rowId xmlns:a16="http://schemas.microsoft.com/office/drawing/2014/main" val="1506131931"/>
                  </a:ext>
                </a:extLst>
              </a:tr>
              <a:tr h="370840">
                <a:tc>
                  <a:txBody>
                    <a:bodyPr/>
                    <a:lstStyle/>
                    <a:p>
                      <a:pPr algn="ctr" latinLnBrk="1"/>
                      <a:r>
                        <a:rPr lang="en-US" altLang="ko-KR" dirty="0" smtClean="0"/>
                        <a:t>DMPNN</a:t>
                      </a:r>
                      <a:endParaRPr lang="ko-KR" altLang="en-US" dirty="0"/>
                    </a:p>
                  </a:txBody>
                  <a:tcPr/>
                </a:tc>
                <a:tc>
                  <a:txBody>
                    <a:bodyPr/>
                    <a:lstStyle/>
                    <a:p>
                      <a:pPr algn="ctr" latinLnBrk="1"/>
                      <a:r>
                        <a:rPr lang="en-US" altLang="ko-KR" dirty="0" smtClean="0"/>
                        <a:t>0.117</a:t>
                      </a:r>
                      <a:endParaRPr lang="ko-KR" altLang="en-US" dirty="0"/>
                    </a:p>
                  </a:txBody>
                  <a:tcPr/>
                </a:tc>
                <a:tc>
                  <a:txBody>
                    <a:bodyPr/>
                    <a:lstStyle/>
                    <a:p>
                      <a:pPr algn="ctr" latinLnBrk="1"/>
                      <a:r>
                        <a:rPr lang="en-US" altLang="ko-KR" dirty="0" smtClean="0"/>
                        <a:t>0.384</a:t>
                      </a:r>
                      <a:endParaRPr lang="ko-KR" altLang="en-US" dirty="0"/>
                    </a:p>
                  </a:txBody>
                  <a:tcPr/>
                </a:tc>
                <a:tc>
                  <a:txBody>
                    <a:bodyPr/>
                    <a:lstStyle/>
                    <a:p>
                      <a:pPr algn="ctr" latinLnBrk="1"/>
                      <a:r>
                        <a:rPr lang="en-US" altLang="ko-KR" dirty="0" smtClean="0"/>
                        <a:t>0.631</a:t>
                      </a:r>
                      <a:endParaRPr lang="ko-KR" altLang="en-US" dirty="0"/>
                    </a:p>
                  </a:txBody>
                  <a:tcPr/>
                </a:tc>
                <a:extLst>
                  <a:ext uri="{0D108BD9-81ED-4DB2-BD59-A6C34878D82A}">
                    <a16:rowId xmlns:a16="http://schemas.microsoft.com/office/drawing/2014/main" val="2952813435"/>
                  </a:ext>
                </a:extLst>
              </a:tr>
              <a:tr h="370840">
                <a:tc>
                  <a:txBody>
                    <a:bodyPr/>
                    <a:lstStyle/>
                    <a:p>
                      <a:pPr algn="ctr" latinLnBrk="1"/>
                      <a:r>
                        <a:rPr lang="en-US" altLang="ko-KR" dirty="0" smtClean="0"/>
                        <a:t>DMPNN+GMHAP</a:t>
                      </a:r>
                      <a:endParaRPr lang="ko-KR" altLang="en-US" dirty="0"/>
                    </a:p>
                  </a:txBody>
                  <a:tcPr/>
                </a:tc>
                <a:tc>
                  <a:txBody>
                    <a:bodyPr/>
                    <a:lstStyle/>
                    <a:p>
                      <a:pPr algn="ctr" latinLnBrk="1"/>
                      <a:r>
                        <a:rPr lang="en-US" altLang="ko-KR" dirty="0" smtClean="0"/>
                        <a:t>0.114</a:t>
                      </a:r>
                      <a:endParaRPr lang="ko-KR" altLang="en-US" dirty="0"/>
                    </a:p>
                  </a:txBody>
                  <a:tcPr/>
                </a:tc>
                <a:tc>
                  <a:txBody>
                    <a:bodyPr/>
                    <a:lstStyle/>
                    <a:p>
                      <a:pPr algn="ctr" latinLnBrk="1"/>
                      <a:r>
                        <a:rPr lang="en-US" altLang="ko-KR" dirty="0" smtClean="0"/>
                        <a:t>0.414</a:t>
                      </a:r>
                      <a:endParaRPr lang="ko-KR" altLang="en-US" dirty="0"/>
                    </a:p>
                  </a:txBody>
                  <a:tcPr/>
                </a:tc>
                <a:tc>
                  <a:txBody>
                    <a:bodyPr/>
                    <a:lstStyle/>
                    <a:p>
                      <a:pPr algn="ctr" latinLnBrk="1"/>
                      <a:r>
                        <a:rPr lang="en-US" altLang="ko-KR" dirty="0" smtClean="0"/>
                        <a:t>0.655</a:t>
                      </a:r>
                      <a:endParaRPr lang="ko-KR" altLang="en-US" dirty="0"/>
                    </a:p>
                  </a:txBody>
                  <a:tcPr/>
                </a:tc>
                <a:extLst>
                  <a:ext uri="{0D108BD9-81ED-4DB2-BD59-A6C34878D82A}">
                    <a16:rowId xmlns:a16="http://schemas.microsoft.com/office/drawing/2014/main" val="4034253025"/>
                  </a:ext>
                </a:extLst>
              </a:tr>
              <a:tr h="370840">
                <a:tc>
                  <a:txBody>
                    <a:bodyPr/>
                    <a:lstStyle/>
                    <a:p>
                      <a:pPr algn="ctr" latinLnBrk="1"/>
                      <a:r>
                        <a:rPr lang="en-US" altLang="ko-KR" dirty="0" smtClean="0"/>
                        <a:t>BDPMNN+GMHAP</a:t>
                      </a:r>
                      <a:endParaRPr lang="ko-KR" altLang="en-US" dirty="0"/>
                    </a:p>
                  </a:txBody>
                  <a:tcPr/>
                </a:tc>
                <a:tc>
                  <a:txBody>
                    <a:bodyPr/>
                    <a:lstStyle/>
                    <a:p>
                      <a:pPr algn="ctr" latinLnBrk="1"/>
                      <a:r>
                        <a:rPr lang="en-US" altLang="ko-KR" dirty="0" smtClean="0"/>
                        <a:t>0.115</a:t>
                      </a:r>
                      <a:endParaRPr lang="ko-KR" altLang="en-US" dirty="0"/>
                    </a:p>
                  </a:txBody>
                  <a:tcPr/>
                </a:tc>
                <a:tc>
                  <a:txBody>
                    <a:bodyPr/>
                    <a:lstStyle/>
                    <a:p>
                      <a:pPr algn="ctr" latinLnBrk="1"/>
                      <a:r>
                        <a:rPr lang="en-US" altLang="ko-KR" dirty="0" smtClean="0"/>
                        <a:t>0.405</a:t>
                      </a:r>
                      <a:endParaRPr lang="ko-KR" altLang="en-US" dirty="0"/>
                    </a:p>
                  </a:txBody>
                  <a:tcPr/>
                </a:tc>
                <a:tc>
                  <a:txBody>
                    <a:bodyPr/>
                    <a:lstStyle/>
                    <a:p>
                      <a:pPr algn="ctr" latinLnBrk="1"/>
                      <a:r>
                        <a:rPr lang="en-US" altLang="ko-KR" dirty="0" smtClean="0"/>
                        <a:t>0.645</a:t>
                      </a:r>
                      <a:endParaRPr lang="ko-KR" altLang="en-US" dirty="0"/>
                    </a:p>
                  </a:txBody>
                  <a:tcPr/>
                </a:tc>
                <a:extLst>
                  <a:ext uri="{0D108BD9-81ED-4DB2-BD59-A6C34878D82A}">
                    <a16:rowId xmlns:a16="http://schemas.microsoft.com/office/drawing/2014/main" val="3591106370"/>
                  </a:ext>
                </a:extLst>
              </a:tr>
            </a:tbl>
          </a:graphicData>
        </a:graphic>
      </p:graphicFrame>
      <p:pic>
        <p:nvPicPr>
          <p:cNvPr id="10" name="그림 9"/>
          <p:cNvPicPr>
            <a:picLocks noChangeAspect="1"/>
          </p:cNvPicPr>
          <p:nvPr/>
        </p:nvPicPr>
        <p:blipFill>
          <a:blip r:embed="rId3"/>
          <a:stretch>
            <a:fillRect/>
          </a:stretch>
        </p:blipFill>
        <p:spPr>
          <a:xfrm>
            <a:off x="3240521" y="3371274"/>
            <a:ext cx="2378566" cy="2244436"/>
          </a:xfrm>
          <a:prstGeom prst="rect">
            <a:avLst/>
          </a:prstGeom>
        </p:spPr>
      </p:pic>
      <p:pic>
        <p:nvPicPr>
          <p:cNvPr id="11" name="그림 10"/>
          <p:cNvPicPr>
            <a:picLocks noChangeAspect="1"/>
          </p:cNvPicPr>
          <p:nvPr/>
        </p:nvPicPr>
        <p:blipFill>
          <a:blip r:embed="rId4"/>
          <a:stretch>
            <a:fillRect/>
          </a:stretch>
        </p:blipFill>
        <p:spPr>
          <a:xfrm>
            <a:off x="710335" y="3363534"/>
            <a:ext cx="2328429" cy="2230671"/>
          </a:xfrm>
          <a:prstGeom prst="rect">
            <a:avLst/>
          </a:prstGeom>
        </p:spPr>
      </p:pic>
      <p:pic>
        <p:nvPicPr>
          <p:cNvPr id="12" name="그림 11"/>
          <p:cNvPicPr>
            <a:picLocks noChangeAspect="1"/>
          </p:cNvPicPr>
          <p:nvPr/>
        </p:nvPicPr>
        <p:blipFill>
          <a:blip r:embed="rId5"/>
          <a:stretch>
            <a:fillRect/>
          </a:stretch>
        </p:blipFill>
        <p:spPr>
          <a:xfrm>
            <a:off x="5752811" y="3407227"/>
            <a:ext cx="2347480" cy="2179803"/>
          </a:xfrm>
          <a:prstGeom prst="rect">
            <a:avLst/>
          </a:prstGeom>
        </p:spPr>
      </p:pic>
      <p:sp>
        <p:nvSpPr>
          <p:cNvPr id="15" name="TextBox 14"/>
          <p:cNvSpPr txBox="1"/>
          <p:nvPr/>
        </p:nvSpPr>
        <p:spPr>
          <a:xfrm>
            <a:off x="1468582" y="3140363"/>
            <a:ext cx="941283" cy="369332"/>
          </a:xfrm>
          <a:prstGeom prst="rect">
            <a:avLst/>
          </a:prstGeom>
          <a:noFill/>
        </p:spPr>
        <p:txBody>
          <a:bodyPr wrap="none" rtlCol="0">
            <a:spAutoFit/>
          </a:bodyPr>
          <a:lstStyle/>
          <a:p>
            <a:r>
              <a:rPr lang="en-US" altLang="ko-KR" dirty="0" smtClean="0"/>
              <a:t>DMPNN</a:t>
            </a:r>
            <a:endParaRPr lang="ko-KR" altLang="en-US" dirty="0"/>
          </a:p>
        </p:txBody>
      </p:sp>
      <p:sp>
        <p:nvSpPr>
          <p:cNvPr id="18" name="TextBox 17"/>
          <p:cNvSpPr txBox="1"/>
          <p:nvPr/>
        </p:nvSpPr>
        <p:spPr>
          <a:xfrm>
            <a:off x="3639127" y="3140363"/>
            <a:ext cx="1795684" cy="369332"/>
          </a:xfrm>
          <a:prstGeom prst="rect">
            <a:avLst/>
          </a:prstGeom>
          <a:noFill/>
        </p:spPr>
        <p:txBody>
          <a:bodyPr wrap="none" rtlCol="0">
            <a:spAutoFit/>
          </a:bodyPr>
          <a:lstStyle/>
          <a:p>
            <a:r>
              <a:rPr lang="en-US" altLang="ko-KR" dirty="0" smtClean="0"/>
              <a:t>DMPNN_GMHAP</a:t>
            </a:r>
            <a:endParaRPr lang="ko-KR" altLang="en-US" dirty="0"/>
          </a:p>
        </p:txBody>
      </p:sp>
      <p:sp>
        <p:nvSpPr>
          <p:cNvPr id="19" name="TextBox 18"/>
          <p:cNvSpPr txBox="1"/>
          <p:nvPr/>
        </p:nvSpPr>
        <p:spPr>
          <a:xfrm>
            <a:off x="6096001" y="3140363"/>
            <a:ext cx="1920719" cy="369332"/>
          </a:xfrm>
          <a:prstGeom prst="rect">
            <a:avLst/>
          </a:prstGeom>
          <a:noFill/>
        </p:spPr>
        <p:txBody>
          <a:bodyPr wrap="none" rtlCol="0">
            <a:spAutoFit/>
          </a:bodyPr>
          <a:lstStyle/>
          <a:p>
            <a:r>
              <a:rPr lang="en-US" altLang="ko-KR" dirty="0" smtClean="0"/>
              <a:t>BDMPNN+GMHAP</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82</a:t>
            </a:fld>
            <a:r>
              <a:rPr lang="en-US" altLang="ko-KR" smtClean="0"/>
              <a:t>/26</a:t>
            </a:r>
            <a:endParaRPr lang="ko-KR" altLang="en-US" dirty="0"/>
          </a:p>
        </p:txBody>
      </p:sp>
    </p:spTree>
    <p:extLst>
      <p:ext uri="{BB962C8B-B14F-4D97-AF65-F5344CB8AC3E}">
        <p14:creationId xmlns:p14="http://schemas.microsoft.com/office/powerpoint/2010/main" val="3836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Performance Evaluation (General)</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101064" y="4874628"/>
            <a:ext cx="9078097"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smtClean="0"/>
              <a:t>Conventional methods showed similar or better performance to GNN models w/o transfer learning.</a:t>
            </a:r>
          </a:p>
          <a:p>
            <a:pPr marL="285750" indent="-285750">
              <a:buFont typeface="Arial" panose="020B0604020202020204" pitchFamily="34" charset="0"/>
              <a:buChar char="•"/>
            </a:pPr>
            <a:r>
              <a:rPr lang="en-US" altLang="ko-KR" dirty="0" smtClean="0"/>
              <a:t>Transfer </a:t>
            </a:r>
            <a:r>
              <a:rPr lang="en-US" altLang="ko-KR" dirty="0"/>
              <a:t>learning </a:t>
            </a:r>
            <a:r>
              <a:rPr lang="en-US" altLang="ko-KR" dirty="0" smtClean="0"/>
              <a:t>are </a:t>
            </a:r>
            <a:r>
              <a:rPr lang="en-US" altLang="ko-KR" dirty="0"/>
              <a:t>effective in increasing performance</a:t>
            </a:r>
            <a:r>
              <a:rPr lang="en-US" altLang="ko-KR" dirty="0" smtClean="0"/>
              <a:t>.</a:t>
            </a:r>
          </a:p>
          <a:p>
            <a:pPr marL="285750" indent="-285750">
              <a:buFont typeface="Arial" panose="020B0604020202020204" pitchFamily="34" charset="0"/>
              <a:buChar char="•"/>
            </a:pPr>
            <a:r>
              <a:rPr lang="en-US" altLang="ko-KR" dirty="0" smtClean="0"/>
              <a:t>MC-dropout and GMHAP make the model works better.</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12" y="1999130"/>
            <a:ext cx="8367848" cy="2625809"/>
          </a:xfrm>
          <a:prstGeom prst="rect">
            <a:avLst/>
          </a:prstGeom>
        </p:spPr>
      </p:pic>
      <p:sp>
        <p:nvSpPr>
          <p:cNvPr id="5" name="슬라이드 번호 개체 틀 4"/>
          <p:cNvSpPr>
            <a:spLocks noGrp="1"/>
          </p:cNvSpPr>
          <p:nvPr>
            <p:ph type="sldNum" sz="quarter" idx="12"/>
          </p:nvPr>
        </p:nvSpPr>
        <p:spPr/>
        <p:txBody>
          <a:bodyPr/>
          <a:lstStyle/>
          <a:p>
            <a:fld id="{904D251B-C949-4215-B7F2-EBF592B9FCF5}" type="slidenum">
              <a:rPr lang="ko-KR" altLang="en-US" smtClean="0"/>
              <a:pPr/>
              <a:t>83</a:t>
            </a:fld>
            <a:r>
              <a:rPr lang="en-US" altLang="ko-KR" smtClean="0"/>
              <a:t>/26</a:t>
            </a:r>
            <a:endParaRPr lang="ko-KR" altLang="en-US" dirty="0"/>
          </a:p>
        </p:txBody>
      </p:sp>
    </p:spTree>
    <p:extLst>
      <p:ext uri="{BB962C8B-B14F-4D97-AF65-F5344CB8AC3E}">
        <p14:creationId xmlns:p14="http://schemas.microsoft.com/office/powerpoint/2010/main" val="64100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Performance Evaluation (Hard)</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600075" y="5368290"/>
            <a:ext cx="7193508" cy="923330"/>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Conventional methods are weak at non-similar samples (Memorization).</a:t>
            </a:r>
          </a:p>
          <a:p>
            <a:pPr marL="285750" indent="-285750">
              <a:buFont typeface="Arial" panose="020B0604020202020204" pitchFamily="34" charset="0"/>
              <a:buChar char="•"/>
            </a:pPr>
            <a:r>
              <a:rPr lang="en-US" altLang="ko-KR" dirty="0" smtClean="0"/>
              <a:t>Proposed Bayesian models outperforms among all comparative models.</a:t>
            </a:r>
          </a:p>
          <a:p>
            <a:pPr marL="285750" indent="-285750">
              <a:buFont typeface="Arial" panose="020B0604020202020204" pitchFamily="34" charset="0"/>
              <a:buChar char="•"/>
            </a:pP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4318"/>
            <a:ext cx="9144000" cy="2869363"/>
          </a:xfrm>
          <a:prstGeom prst="rect">
            <a:avLst/>
          </a:prstGeom>
        </p:spPr>
      </p:pic>
      <p:sp>
        <p:nvSpPr>
          <p:cNvPr id="5" name="슬라이드 번호 개체 틀 4"/>
          <p:cNvSpPr>
            <a:spLocks noGrp="1"/>
          </p:cNvSpPr>
          <p:nvPr>
            <p:ph type="sldNum" sz="quarter" idx="12"/>
          </p:nvPr>
        </p:nvSpPr>
        <p:spPr/>
        <p:txBody>
          <a:bodyPr/>
          <a:lstStyle/>
          <a:p>
            <a:fld id="{904D251B-C949-4215-B7F2-EBF592B9FCF5}" type="slidenum">
              <a:rPr lang="ko-KR" altLang="en-US" smtClean="0"/>
              <a:pPr/>
              <a:t>84</a:t>
            </a:fld>
            <a:r>
              <a:rPr lang="en-US" altLang="ko-KR" smtClean="0"/>
              <a:t>/26</a:t>
            </a:r>
            <a:endParaRPr lang="ko-KR" altLang="en-US" dirty="0"/>
          </a:p>
        </p:txBody>
      </p:sp>
    </p:spTree>
    <p:extLst>
      <p:ext uri="{BB962C8B-B14F-4D97-AF65-F5344CB8AC3E}">
        <p14:creationId xmlns:p14="http://schemas.microsoft.com/office/powerpoint/2010/main" val="38202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nvPr>
        </p:nvGraphicFramePr>
        <p:xfrm>
          <a:off x="1180700" y="2732471"/>
          <a:ext cx="6617830" cy="1304314"/>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757554802"/>
                    </a:ext>
                  </a:extLst>
                </a:gridCol>
                <a:gridCol w="1482482">
                  <a:extLst>
                    <a:ext uri="{9D8B030D-6E8A-4147-A177-3AD203B41FA5}">
                      <a16:colId xmlns:a16="http://schemas.microsoft.com/office/drawing/2014/main" val="2262101047"/>
                    </a:ext>
                  </a:extLst>
                </a:gridCol>
                <a:gridCol w="1482482">
                  <a:extLst>
                    <a:ext uri="{9D8B030D-6E8A-4147-A177-3AD203B41FA5}">
                      <a16:colId xmlns:a16="http://schemas.microsoft.com/office/drawing/2014/main" val="1830174919"/>
                    </a:ext>
                  </a:extLst>
                </a:gridCol>
                <a:gridCol w="1174796">
                  <a:extLst>
                    <a:ext uri="{9D8B030D-6E8A-4147-A177-3AD203B41FA5}">
                      <a16:colId xmlns:a16="http://schemas.microsoft.com/office/drawing/2014/main" val="889227917"/>
                    </a:ext>
                  </a:extLst>
                </a:gridCol>
                <a:gridCol w="1174796">
                  <a:extLst>
                    <a:ext uri="{9D8B030D-6E8A-4147-A177-3AD203B41FA5}">
                      <a16:colId xmlns:a16="http://schemas.microsoft.com/office/drawing/2014/main" val="3671655732"/>
                    </a:ext>
                  </a:extLst>
                </a:gridCol>
              </a:tblGrid>
              <a:tr h="396582">
                <a:tc>
                  <a:txBody>
                    <a:bodyPr/>
                    <a:lstStyle/>
                    <a:p>
                      <a:pPr algn="l" fontAlgn="ctr"/>
                      <a:r>
                        <a:rPr lang="en-US" sz="1600" u="none" strike="noStrike" dirty="0">
                          <a:effectLst/>
                        </a:rPr>
                        <a:t>Model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rPr>
                        <a:t>DMPNN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altLang="ko-KR" sz="1600" u="none" strike="noStrike" dirty="0" smtClean="0">
                          <a:effectLst/>
                        </a:rPr>
                        <a:t>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altLang="ko-KR" sz="1600" u="none" strike="noStrike" dirty="0" err="1" smtClean="0">
                          <a:effectLst/>
                        </a:rPr>
                        <a:t>Bayes_DMPNN_GMHAP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3559579062"/>
                  </a:ext>
                </a:extLst>
              </a:tr>
              <a:tr h="255575">
                <a:tc>
                  <a:txBody>
                    <a:bodyPr/>
                    <a:lstStyle/>
                    <a:p>
                      <a:pPr algn="l" fontAlgn="ctr"/>
                      <a:r>
                        <a:rPr lang="en-US" sz="1600" u="none" strike="noStrike" dirty="0">
                          <a:effectLst/>
                        </a:rPr>
                        <a:t>Dataset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rPr>
                        <a:t>Explicit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Implicit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71227512"/>
                  </a:ext>
                </a:extLst>
              </a:tr>
              <a:tr h="255575">
                <a:tc>
                  <a:txBody>
                    <a:bodyPr/>
                    <a:lstStyle/>
                    <a:p>
                      <a:pPr algn="l" fontAlgn="ctr"/>
                      <a:r>
                        <a:rPr lang="en-US" sz="1600" u="none" strike="noStrike" dirty="0" err="1">
                          <a:effectLst/>
                        </a:rPr>
                        <a:t>Sca</a:t>
                      </a:r>
                      <a:r>
                        <a:rPr lang="en-US" sz="1600" u="none" strike="noStrike" dirty="0">
                          <a:effectLst/>
                        </a:rPr>
                        <a:t> Test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0.0673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0.0599</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0.0384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0.0372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69406042"/>
                  </a:ext>
                </a:extLst>
              </a:tr>
              <a:tr h="396582">
                <a:tc>
                  <a:txBody>
                    <a:bodyPr/>
                    <a:lstStyle/>
                    <a:p>
                      <a:pPr algn="l" fontAlgn="ctr"/>
                      <a:r>
                        <a:rPr lang="en-US" sz="1600" u="none" strike="noStrike" dirty="0" err="1">
                          <a:effectLst/>
                        </a:rPr>
                        <a:t>Sca</a:t>
                      </a:r>
                      <a:r>
                        <a:rPr lang="en-US" sz="1600" u="none" strike="noStrike" dirty="0">
                          <a:effectLst/>
                        </a:rPr>
                        <a:t> Test </a:t>
                      </a:r>
                      <a:r>
                        <a:rPr lang="en-US" altLang="ko-KR" sz="1600" u="none" strike="noStrike" dirty="0" smtClean="0">
                          <a:effectLst/>
                        </a:rPr>
                        <a:t>(Hard)</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0.0802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0.0727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0.0697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0.0602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477885160"/>
                  </a:ext>
                </a:extLst>
              </a:tr>
            </a:tbl>
          </a:graphicData>
        </a:graphic>
      </p:graphicFrame>
      <p:graphicFrame>
        <p:nvGraphicFramePr>
          <p:cNvPr id="9" name="표 8"/>
          <p:cNvGraphicFramePr>
            <a:graphicFrameLocks noGrp="1"/>
          </p:cNvGraphicFramePr>
          <p:nvPr>
            <p:extLst/>
          </p:nvPr>
        </p:nvGraphicFramePr>
        <p:xfrm>
          <a:off x="1166797" y="4556492"/>
          <a:ext cx="6570168" cy="1110828"/>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734742702"/>
                    </a:ext>
                  </a:extLst>
                </a:gridCol>
                <a:gridCol w="1469186">
                  <a:extLst>
                    <a:ext uri="{9D8B030D-6E8A-4147-A177-3AD203B41FA5}">
                      <a16:colId xmlns:a16="http://schemas.microsoft.com/office/drawing/2014/main" val="417225448"/>
                    </a:ext>
                  </a:extLst>
                </a:gridCol>
                <a:gridCol w="1469186">
                  <a:extLst>
                    <a:ext uri="{9D8B030D-6E8A-4147-A177-3AD203B41FA5}">
                      <a16:colId xmlns:a16="http://schemas.microsoft.com/office/drawing/2014/main" val="827232519"/>
                    </a:ext>
                  </a:extLst>
                </a:gridCol>
                <a:gridCol w="1164261">
                  <a:extLst>
                    <a:ext uri="{9D8B030D-6E8A-4147-A177-3AD203B41FA5}">
                      <a16:colId xmlns:a16="http://schemas.microsoft.com/office/drawing/2014/main" val="221167714"/>
                    </a:ext>
                  </a:extLst>
                </a:gridCol>
                <a:gridCol w="1164261">
                  <a:extLst>
                    <a:ext uri="{9D8B030D-6E8A-4147-A177-3AD203B41FA5}">
                      <a16:colId xmlns:a16="http://schemas.microsoft.com/office/drawing/2014/main" val="3803498362"/>
                    </a:ext>
                  </a:extLst>
                </a:gridCol>
              </a:tblGrid>
              <a:tr h="277707">
                <a:tc>
                  <a:txBody>
                    <a:bodyPr/>
                    <a:lstStyle/>
                    <a:p>
                      <a:pPr algn="l" fontAlgn="ctr"/>
                      <a:r>
                        <a:rPr lang="en-US" sz="1600" u="none" strike="noStrike" dirty="0">
                          <a:effectLst/>
                        </a:rPr>
                        <a:t>Model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rPr>
                        <a:t>DMPNN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altLang="ko-KR" sz="1600" u="none" strike="noStrike" dirty="0" smtClean="0">
                          <a:effectLst/>
                        </a:rPr>
                        <a:t>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altLang="ko-KR" sz="1600" u="none" strike="noStrike" dirty="0" err="1" smtClean="0">
                          <a:effectLst/>
                        </a:rPr>
                        <a:t>Bayes_DMPNN_GMHAP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633568020"/>
                  </a:ext>
                </a:extLst>
              </a:tr>
              <a:tr h="277707">
                <a:tc>
                  <a:txBody>
                    <a:bodyPr/>
                    <a:lstStyle/>
                    <a:p>
                      <a:pPr algn="l" fontAlgn="ctr"/>
                      <a:r>
                        <a:rPr lang="en-US" sz="1600" u="none" strike="noStrike">
                          <a:effectLst/>
                        </a:rPr>
                        <a:t>Dataset ↓</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rPr>
                        <a:t>Explicit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Implicit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2546049785"/>
                  </a:ext>
                </a:extLst>
              </a:tr>
              <a:tr h="277707">
                <a:tc>
                  <a:txBody>
                    <a:bodyPr/>
                    <a:lstStyle/>
                    <a:p>
                      <a:pPr algn="l" fontAlgn="ctr"/>
                      <a:r>
                        <a:rPr lang="en-US" sz="1600" u="none" strike="noStrike" dirty="0" err="1">
                          <a:effectLst/>
                        </a:rPr>
                        <a:t>Sca</a:t>
                      </a:r>
                      <a:r>
                        <a:rPr lang="en-US" sz="1600" u="none" strike="noStrike" dirty="0">
                          <a:effectLst/>
                        </a:rPr>
                        <a:t> Test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0.1263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0.1427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0.0874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0.0827</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59804363"/>
                  </a:ext>
                </a:extLst>
              </a:tr>
              <a:tr h="277707">
                <a:tc>
                  <a:txBody>
                    <a:bodyPr/>
                    <a:lstStyle/>
                    <a:p>
                      <a:pPr algn="l" fontAlgn="ctr"/>
                      <a:r>
                        <a:rPr lang="en-US" sz="1600" u="none" strike="noStrike" dirty="0" err="1">
                          <a:effectLst/>
                        </a:rPr>
                        <a:t>Sca</a:t>
                      </a:r>
                      <a:r>
                        <a:rPr lang="en-US" sz="1600" u="none" strike="noStrike" dirty="0">
                          <a:effectLst/>
                        </a:rPr>
                        <a:t> Test </a:t>
                      </a:r>
                      <a:r>
                        <a:rPr lang="en-US" altLang="ko-KR" sz="1600" u="none" strike="noStrike" dirty="0" smtClean="0">
                          <a:effectLst/>
                        </a:rPr>
                        <a:t>(Hard)</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0.1777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0.1724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0" u="none" strike="noStrike" dirty="0" smtClean="0">
                          <a:effectLst/>
                        </a:rPr>
                        <a:t>0.2217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0.1663</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136363055"/>
                  </a:ext>
                </a:extLst>
              </a:tr>
            </a:tbl>
          </a:graphicData>
        </a:graphic>
      </p:graphicFrame>
      <p:sp>
        <p:nvSpPr>
          <p:cNvPr id="10" name="직사각형 9"/>
          <p:cNvSpPr/>
          <p:nvPr/>
        </p:nvSpPr>
        <p:spPr>
          <a:xfrm>
            <a:off x="0" y="1166336"/>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In </a:t>
            </a:r>
            <a:r>
              <a:rPr lang="en-US" altLang="ko-KR" dirty="0" smtClean="0"/>
              <a:t>Transferred </a:t>
            </a:r>
            <a:r>
              <a:rPr lang="en-US" altLang="ko-KR" dirty="0"/>
              <a:t>cases, the calibration of Bayesian + GMHAP models are better than others.</a:t>
            </a:r>
          </a:p>
          <a:p>
            <a:pPr marL="285750" indent="-285750">
              <a:buFont typeface="Arial" panose="020B0604020202020204" pitchFamily="34" charset="0"/>
              <a:buChar char="•"/>
            </a:pPr>
            <a:r>
              <a:rPr lang="en-US" altLang="ko-KR" dirty="0" smtClean="0"/>
              <a:t>Implicit model’s calibration quality is quite similar to the quality of explicit model. </a:t>
            </a:r>
            <a:br>
              <a:rPr lang="en-US" altLang="ko-KR" dirty="0" smtClean="0"/>
            </a:br>
            <a:r>
              <a:rPr lang="en-US" altLang="ko-KR" dirty="0" smtClean="0"/>
              <a:t>(Not significant)</a:t>
            </a:r>
          </a:p>
          <a:p>
            <a:pPr marL="285750" indent="-285750">
              <a:buFont typeface="Arial" panose="020B0604020202020204" pitchFamily="34" charset="0"/>
              <a:buChar char="•"/>
            </a:pPr>
            <a:r>
              <a:rPr lang="en-US" altLang="ko-KR" dirty="0" smtClean="0"/>
              <a:t>Calibration error is rather increased after </a:t>
            </a:r>
            <a:r>
              <a:rPr lang="en-US" altLang="ko-KR" dirty="0" err="1" smtClean="0"/>
              <a:t>pretraining</a:t>
            </a:r>
            <a:r>
              <a:rPr lang="en-US" altLang="ko-KR" dirty="0" smtClean="0"/>
              <a:t>.  </a:t>
            </a:r>
            <a:endParaRPr lang="ko-KR" altLang="en-US" dirty="0"/>
          </a:p>
        </p:txBody>
      </p:sp>
      <p:sp>
        <p:nvSpPr>
          <p:cNvPr id="11" name="TextBox 10"/>
          <p:cNvSpPr txBox="1"/>
          <p:nvPr/>
        </p:nvSpPr>
        <p:spPr>
          <a:xfrm>
            <a:off x="7851207" y="3222057"/>
            <a:ext cx="1224758" cy="830997"/>
          </a:xfrm>
          <a:prstGeom prst="rect">
            <a:avLst/>
          </a:prstGeom>
          <a:noFill/>
        </p:spPr>
        <p:txBody>
          <a:bodyPr wrap="none" rtlCol="0">
            <a:spAutoFit/>
          </a:bodyPr>
          <a:lstStyle/>
          <a:p>
            <a:pPr algn="ctr"/>
            <a:r>
              <a:rPr lang="en-US" altLang="ko-KR" sz="1200" dirty="0" smtClean="0"/>
              <a:t>Non transfer Diff</a:t>
            </a:r>
          </a:p>
          <a:p>
            <a:pPr algn="ctr"/>
            <a:r>
              <a:rPr lang="en-US" altLang="ko-KR" sz="1200" dirty="0" smtClean="0"/>
              <a:t>+0.0073</a:t>
            </a:r>
          </a:p>
          <a:p>
            <a:pPr algn="ctr"/>
            <a:endParaRPr lang="en-US" altLang="ko-KR" sz="1200" dirty="0" smtClean="0"/>
          </a:p>
          <a:p>
            <a:pPr algn="ctr"/>
            <a:r>
              <a:rPr lang="en-US" altLang="ko-KR" sz="1200" dirty="0" smtClean="0"/>
              <a:t>+0.0166</a:t>
            </a:r>
            <a:endParaRPr lang="ko-KR" altLang="en-US" sz="1200" dirty="0"/>
          </a:p>
        </p:txBody>
      </p:sp>
      <p:sp>
        <p:nvSpPr>
          <p:cNvPr id="15" name="직사각형 14"/>
          <p:cNvSpPr/>
          <p:nvPr/>
        </p:nvSpPr>
        <p:spPr>
          <a:xfrm>
            <a:off x="1026160" y="5782995"/>
            <a:ext cx="8285480" cy="369332"/>
          </a:xfrm>
          <a:prstGeom prst="rect">
            <a:avLst/>
          </a:prstGeom>
        </p:spPr>
        <p:txBody>
          <a:bodyPr wrap="square">
            <a:spAutoFit/>
          </a:bodyPr>
          <a:lstStyle/>
          <a:p>
            <a:r>
              <a:rPr lang="en-US" altLang="ko-KR" b="1" dirty="0" smtClean="0"/>
              <a:t>Good starting point doesn’t need the loss attenuation (regularization).</a:t>
            </a:r>
            <a:endParaRPr lang="ko-KR" altLang="en-US" b="1" dirty="0"/>
          </a:p>
        </p:txBody>
      </p:sp>
      <p:sp>
        <p:nvSpPr>
          <p:cNvPr id="16" name="TextBox 15"/>
          <p:cNvSpPr txBox="1"/>
          <p:nvPr/>
        </p:nvSpPr>
        <p:spPr>
          <a:xfrm flipH="1">
            <a:off x="1149951" y="2403642"/>
            <a:ext cx="3198528" cy="369332"/>
          </a:xfrm>
          <a:prstGeom prst="rect">
            <a:avLst/>
          </a:prstGeom>
          <a:noFill/>
        </p:spPr>
        <p:txBody>
          <a:bodyPr wrap="square" rtlCol="0">
            <a:spAutoFit/>
          </a:bodyPr>
          <a:lstStyle/>
          <a:p>
            <a:r>
              <a:rPr lang="en-US" altLang="ko-KR" b="1" dirty="0" smtClean="0"/>
              <a:t>ECE (Expected Calibration Error)</a:t>
            </a:r>
            <a:endParaRPr lang="ko-KR" altLang="en-US" b="1" dirty="0"/>
          </a:p>
        </p:txBody>
      </p:sp>
      <p:sp>
        <p:nvSpPr>
          <p:cNvPr id="17" name="TextBox 16"/>
          <p:cNvSpPr txBox="1"/>
          <p:nvPr/>
        </p:nvSpPr>
        <p:spPr>
          <a:xfrm flipH="1">
            <a:off x="1132036" y="4243938"/>
            <a:ext cx="3526323" cy="369332"/>
          </a:xfrm>
          <a:prstGeom prst="rect">
            <a:avLst/>
          </a:prstGeom>
          <a:noFill/>
        </p:spPr>
        <p:txBody>
          <a:bodyPr wrap="square" rtlCol="0">
            <a:spAutoFit/>
          </a:bodyPr>
          <a:lstStyle/>
          <a:p>
            <a:r>
              <a:rPr lang="en-US" altLang="ko-KR" b="1" dirty="0" smtClean="0"/>
              <a:t>MCE (Maximum Calibration Error)</a:t>
            </a:r>
            <a:endParaRPr lang="ko-KR" altLang="en-US" b="1" dirty="0"/>
          </a:p>
        </p:txBody>
      </p:sp>
      <p:sp>
        <p:nvSpPr>
          <p:cNvPr id="18" name="직사각형 17"/>
          <p:cNvSpPr/>
          <p:nvPr/>
        </p:nvSpPr>
        <p:spPr>
          <a:xfrm>
            <a:off x="1031240" y="6108115"/>
            <a:ext cx="8285480" cy="369332"/>
          </a:xfrm>
          <a:prstGeom prst="rect">
            <a:avLst/>
          </a:prstGeom>
        </p:spPr>
        <p:txBody>
          <a:bodyPr wrap="square">
            <a:spAutoFit/>
          </a:bodyPr>
          <a:lstStyle/>
          <a:p>
            <a:r>
              <a:rPr lang="en-US" altLang="ko-KR" b="1" dirty="0" err="1" smtClean="0"/>
              <a:t>Pretraining</a:t>
            </a:r>
            <a:r>
              <a:rPr lang="en-US" altLang="ko-KR" b="1" dirty="0" smtClean="0"/>
              <a:t> makes model be more confident.</a:t>
            </a:r>
            <a:endParaRPr lang="ko-KR" altLang="en-US"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85</a:t>
            </a:fld>
            <a:r>
              <a:rPr lang="en-US" altLang="ko-KR" smtClean="0"/>
              <a:t>/26</a:t>
            </a:r>
            <a:endParaRPr lang="ko-KR" altLang="en-US" dirty="0"/>
          </a:p>
        </p:txBody>
      </p:sp>
    </p:spTree>
    <p:extLst>
      <p:ext uri="{BB962C8B-B14F-4D97-AF65-F5344CB8AC3E}">
        <p14:creationId xmlns:p14="http://schemas.microsoft.com/office/powerpoint/2010/main" val="25809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5" name="표 4"/>
          <p:cNvGraphicFramePr>
            <a:graphicFrameLocks noGrp="1"/>
          </p:cNvGraphicFramePr>
          <p:nvPr>
            <p:extLst/>
          </p:nvPr>
        </p:nvGraphicFramePr>
        <p:xfrm>
          <a:off x="1034450" y="2604301"/>
          <a:ext cx="6514694" cy="1133976"/>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57385514"/>
                    </a:ext>
                  </a:extLst>
                </a:gridCol>
                <a:gridCol w="1453711">
                  <a:extLst>
                    <a:ext uri="{9D8B030D-6E8A-4147-A177-3AD203B41FA5}">
                      <a16:colId xmlns:a16="http://schemas.microsoft.com/office/drawing/2014/main" val="1175332952"/>
                    </a:ext>
                  </a:extLst>
                </a:gridCol>
                <a:gridCol w="1453711">
                  <a:extLst>
                    <a:ext uri="{9D8B030D-6E8A-4147-A177-3AD203B41FA5}">
                      <a16:colId xmlns:a16="http://schemas.microsoft.com/office/drawing/2014/main" val="632849892"/>
                    </a:ext>
                  </a:extLst>
                </a:gridCol>
                <a:gridCol w="1151999">
                  <a:extLst>
                    <a:ext uri="{9D8B030D-6E8A-4147-A177-3AD203B41FA5}">
                      <a16:colId xmlns:a16="http://schemas.microsoft.com/office/drawing/2014/main" val="2265975061"/>
                    </a:ext>
                  </a:extLst>
                </a:gridCol>
                <a:gridCol w="1151999">
                  <a:extLst>
                    <a:ext uri="{9D8B030D-6E8A-4147-A177-3AD203B41FA5}">
                      <a16:colId xmlns:a16="http://schemas.microsoft.com/office/drawing/2014/main" val="1860544620"/>
                    </a:ext>
                  </a:extLst>
                </a:gridCol>
              </a:tblGrid>
              <a:tr h="379596">
                <a:tc>
                  <a:txBody>
                    <a:bodyPr/>
                    <a:lstStyle/>
                    <a:p>
                      <a:pPr algn="l" fontAlgn="ctr"/>
                      <a:r>
                        <a:rPr lang="en-US" sz="1600" u="none" strike="noStrike" dirty="0">
                          <a:effectLst/>
                          <a:latin typeface="+mn-lt"/>
                        </a:rPr>
                        <a:t>Model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latin typeface="+mn-lt"/>
                        </a:rPr>
                        <a:t>DMPNN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smtClean="0">
                          <a:effectLst/>
                          <a:latin typeface="+mn-lt"/>
                        </a:rPr>
                        <a:t>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sz="1600" u="none" strike="noStrike" dirty="0" err="1" smtClean="0">
                          <a:effectLst/>
                          <a:latin typeface="+mn-lt"/>
                        </a:rPr>
                        <a:t>Bayes_DMPNN_GMHAP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017249240"/>
                  </a:ext>
                </a:extLst>
              </a:tr>
              <a:tr h="244629">
                <a:tc>
                  <a:txBody>
                    <a:bodyPr/>
                    <a:lstStyle/>
                    <a:p>
                      <a:pPr algn="l" fontAlgn="ctr"/>
                      <a:r>
                        <a:rPr lang="en-US" sz="1600" u="none" strike="noStrike" dirty="0">
                          <a:effectLst/>
                          <a:latin typeface="+mn-lt"/>
                        </a:rPr>
                        <a:t>Dataset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latin typeface="+mn-lt"/>
                        </a:rPr>
                        <a:t>Explicit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Implicit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573179492"/>
                  </a:ext>
                </a:extLst>
              </a:tr>
              <a:tr h="244629">
                <a:tc>
                  <a:txBody>
                    <a:bodyPr/>
                    <a:lstStyle/>
                    <a:p>
                      <a:pPr algn="l" fontAlgn="ctr"/>
                      <a:r>
                        <a:rPr lang="en-US" sz="1600" u="none" strike="noStrike" dirty="0" err="1">
                          <a:effectLst/>
                          <a:latin typeface="+mn-lt"/>
                        </a:rPr>
                        <a:t>Sca</a:t>
                      </a:r>
                      <a:r>
                        <a:rPr lang="en-US" sz="1600" u="none" strike="noStrike" dirty="0">
                          <a:effectLst/>
                          <a:latin typeface="+mn-lt"/>
                        </a:rPr>
                        <a:t> Test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0.0736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0.0541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0.0299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0.0361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295585433"/>
                  </a:ext>
                </a:extLst>
              </a:tr>
              <a:tr h="244629">
                <a:tc>
                  <a:txBody>
                    <a:bodyPr/>
                    <a:lstStyle/>
                    <a:p>
                      <a:pPr algn="l" fontAlgn="ctr"/>
                      <a:r>
                        <a:rPr lang="en-US" sz="1600" u="none" strike="noStrike" dirty="0" err="1">
                          <a:effectLst/>
                          <a:latin typeface="+mn-lt"/>
                        </a:rPr>
                        <a:t>Sca</a:t>
                      </a:r>
                      <a:r>
                        <a:rPr lang="en-US" sz="1600" u="none" strike="noStrike" dirty="0">
                          <a:effectLst/>
                          <a:latin typeface="+mn-lt"/>
                        </a:rPr>
                        <a:t> Test </a:t>
                      </a:r>
                      <a:r>
                        <a:rPr lang="en-US" altLang="ko-KR" sz="1600" u="none" strike="noStrike" dirty="0" smtClean="0">
                          <a:effectLst/>
                          <a:latin typeface="+mn-lt"/>
                        </a:rPr>
                        <a:t>(Hard)</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0.0766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0.0748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0.0436</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0.0628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679695666"/>
                  </a:ext>
                </a:extLst>
              </a:tr>
            </a:tbl>
          </a:graphicData>
        </a:graphic>
      </p:graphicFrame>
      <p:graphicFrame>
        <p:nvGraphicFramePr>
          <p:cNvPr id="6" name="표 5"/>
          <p:cNvGraphicFramePr>
            <a:graphicFrameLocks noGrp="1"/>
          </p:cNvGraphicFramePr>
          <p:nvPr>
            <p:extLst/>
          </p:nvPr>
        </p:nvGraphicFramePr>
        <p:xfrm>
          <a:off x="1015197" y="4223618"/>
          <a:ext cx="6501524" cy="1132172"/>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800779606"/>
                    </a:ext>
                  </a:extLst>
                </a:gridCol>
                <a:gridCol w="1450038">
                  <a:extLst>
                    <a:ext uri="{9D8B030D-6E8A-4147-A177-3AD203B41FA5}">
                      <a16:colId xmlns:a16="http://schemas.microsoft.com/office/drawing/2014/main" val="2184117792"/>
                    </a:ext>
                  </a:extLst>
                </a:gridCol>
                <a:gridCol w="1450038">
                  <a:extLst>
                    <a:ext uri="{9D8B030D-6E8A-4147-A177-3AD203B41FA5}">
                      <a16:colId xmlns:a16="http://schemas.microsoft.com/office/drawing/2014/main" val="756605048"/>
                    </a:ext>
                  </a:extLst>
                </a:gridCol>
                <a:gridCol w="1149087">
                  <a:extLst>
                    <a:ext uri="{9D8B030D-6E8A-4147-A177-3AD203B41FA5}">
                      <a16:colId xmlns:a16="http://schemas.microsoft.com/office/drawing/2014/main" val="2623454156"/>
                    </a:ext>
                  </a:extLst>
                </a:gridCol>
                <a:gridCol w="1149087">
                  <a:extLst>
                    <a:ext uri="{9D8B030D-6E8A-4147-A177-3AD203B41FA5}">
                      <a16:colId xmlns:a16="http://schemas.microsoft.com/office/drawing/2014/main" val="86452721"/>
                    </a:ext>
                  </a:extLst>
                </a:gridCol>
              </a:tblGrid>
              <a:tr h="377792">
                <a:tc>
                  <a:txBody>
                    <a:bodyPr/>
                    <a:lstStyle/>
                    <a:p>
                      <a:pPr algn="l" fontAlgn="ctr"/>
                      <a:r>
                        <a:rPr lang="en-US" sz="1600" u="none" strike="noStrike" dirty="0">
                          <a:effectLst/>
                          <a:latin typeface="+mn-lt"/>
                        </a:rPr>
                        <a:t>Model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latin typeface="+mn-lt"/>
                        </a:rPr>
                        <a:t>DMPNN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smtClean="0">
                          <a:effectLst/>
                          <a:latin typeface="+mn-lt"/>
                        </a:rPr>
                        <a:t>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sz="1600" u="none" strike="noStrike" dirty="0" err="1" smtClean="0">
                          <a:effectLst/>
                          <a:latin typeface="+mn-lt"/>
                        </a:rPr>
                        <a:t>Bayes_DMPNN_GMHAP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1539952737"/>
                  </a:ext>
                </a:extLst>
              </a:tr>
              <a:tr h="243466">
                <a:tc>
                  <a:txBody>
                    <a:bodyPr/>
                    <a:lstStyle/>
                    <a:p>
                      <a:pPr algn="l" fontAlgn="ctr"/>
                      <a:r>
                        <a:rPr lang="en-US" sz="1600" u="none" strike="noStrike">
                          <a:effectLst/>
                          <a:latin typeface="+mn-lt"/>
                        </a:rPr>
                        <a:t>Dataset ↓</a:t>
                      </a:r>
                      <a:endParaRPr lang="en-US" sz="1600" b="0" i="0" u="none" strike="noStrike">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a:effectLst/>
                          <a:latin typeface="+mn-lt"/>
                        </a:rPr>
                        <a:t>Explicit</a:t>
                      </a:r>
                      <a:endParaRPr lang="en-US" sz="1600" b="0" i="0" u="none" strike="noStrike">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Implicit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965135960"/>
                  </a:ext>
                </a:extLst>
              </a:tr>
              <a:tr h="243466">
                <a:tc>
                  <a:txBody>
                    <a:bodyPr/>
                    <a:lstStyle/>
                    <a:p>
                      <a:pPr algn="l" fontAlgn="ctr"/>
                      <a:r>
                        <a:rPr lang="en-US" sz="1600" u="none" strike="noStrike" dirty="0" err="1">
                          <a:effectLst/>
                          <a:latin typeface="+mn-lt"/>
                        </a:rPr>
                        <a:t>Sca</a:t>
                      </a:r>
                      <a:r>
                        <a:rPr lang="en-US" sz="1600" u="none" strike="noStrike" dirty="0">
                          <a:effectLst/>
                          <a:latin typeface="+mn-lt"/>
                        </a:rPr>
                        <a:t> Test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0.1419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0.1327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0.0737</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0.0829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704405766"/>
                  </a:ext>
                </a:extLst>
              </a:tr>
              <a:tr h="243466">
                <a:tc>
                  <a:txBody>
                    <a:bodyPr/>
                    <a:lstStyle/>
                    <a:p>
                      <a:pPr algn="l" fontAlgn="ctr"/>
                      <a:r>
                        <a:rPr lang="en-US" sz="1600" u="none" strike="noStrike" dirty="0" err="1">
                          <a:effectLst/>
                          <a:latin typeface="+mn-lt"/>
                        </a:rPr>
                        <a:t>Sca</a:t>
                      </a:r>
                      <a:r>
                        <a:rPr lang="en-US" sz="1600" u="none" strike="noStrike" dirty="0">
                          <a:effectLst/>
                          <a:latin typeface="+mn-lt"/>
                        </a:rPr>
                        <a:t> Test </a:t>
                      </a:r>
                      <a:r>
                        <a:rPr lang="en-US" altLang="ko-KR" sz="1600" u="none" strike="noStrike" dirty="0" smtClean="0">
                          <a:effectLst/>
                          <a:latin typeface="+mn-lt"/>
                        </a:rPr>
                        <a:t>(Hard)</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0.2073</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0.1622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0.1009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0.1317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334348949"/>
                  </a:ext>
                </a:extLst>
              </a:tr>
            </a:tbl>
          </a:graphicData>
        </a:graphic>
      </p:graphicFrame>
      <p:sp>
        <p:nvSpPr>
          <p:cNvPr id="7" name="TextBox 6"/>
          <p:cNvSpPr txBox="1"/>
          <p:nvPr/>
        </p:nvSpPr>
        <p:spPr>
          <a:xfrm>
            <a:off x="0" y="1148080"/>
            <a:ext cx="9245480" cy="646331"/>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In Non-transferred cases, the calibration of Bayesian + GMHAP models are better than others.</a:t>
            </a:r>
          </a:p>
          <a:p>
            <a:pPr marL="285750" indent="-285750">
              <a:buFont typeface="Arial" panose="020B0604020202020204" pitchFamily="34" charset="0"/>
              <a:buChar char="•"/>
            </a:pPr>
            <a:r>
              <a:rPr lang="en-US" altLang="ko-KR" dirty="0" smtClean="0"/>
              <a:t>Calibration qualities was better in Explicit model in Test set.</a:t>
            </a:r>
          </a:p>
        </p:txBody>
      </p:sp>
      <p:sp>
        <p:nvSpPr>
          <p:cNvPr id="8" name="TextBox 7"/>
          <p:cNvSpPr txBox="1"/>
          <p:nvPr/>
        </p:nvSpPr>
        <p:spPr>
          <a:xfrm flipH="1">
            <a:off x="1205831" y="2164882"/>
            <a:ext cx="3198528" cy="369332"/>
          </a:xfrm>
          <a:prstGeom prst="rect">
            <a:avLst/>
          </a:prstGeom>
          <a:noFill/>
        </p:spPr>
        <p:txBody>
          <a:bodyPr wrap="square" rtlCol="0">
            <a:spAutoFit/>
          </a:bodyPr>
          <a:lstStyle/>
          <a:p>
            <a:r>
              <a:rPr lang="en-US" altLang="ko-KR" b="1" dirty="0" smtClean="0"/>
              <a:t>ECE (Expected Calibration Error)</a:t>
            </a:r>
            <a:endParaRPr lang="ko-KR" altLang="en-US" b="1" dirty="0"/>
          </a:p>
        </p:txBody>
      </p:sp>
      <p:sp>
        <p:nvSpPr>
          <p:cNvPr id="22" name="TextBox 21"/>
          <p:cNvSpPr txBox="1"/>
          <p:nvPr/>
        </p:nvSpPr>
        <p:spPr>
          <a:xfrm flipH="1">
            <a:off x="1152356" y="3847698"/>
            <a:ext cx="3526323" cy="369332"/>
          </a:xfrm>
          <a:prstGeom prst="rect">
            <a:avLst/>
          </a:prstGeom>
          <a:noFill/>
        </p:spPr>
        <p:txBody>
          <a:bodyPr wrap="square" rtlCol="0">
            <a:spAutoFit/>
          </a:bodyPr>
          <a:lstStyle/>
          <a:p>
            <a:r>
              <a:rPr lang="en-US" altLang="ko-KR" b="1" dirty="0" smtClean="0"/>
              <a:t>MCE (Maximum Calibration Error)</a:t>
            </a:r>
            <a:endParaRPr lang="ko-KR" altLang="en-US" b="1" dirty="0"/>
          </a:p>
        </p:txBody>
      </p:sp>
      <p:sp>
        <p:nvSpPr>
          <p:cNvPr id="13" name="직사각형 12"/>
          <p:cNvSpPr/>
          <p:nvPr/>
        </p:nvSpPr>
        <p:spPr>
          <a:xfrm>
            <a:off x="980440" y="5818555"/>
            <a:ext cx="8285480" cy="369332"/>
          </a:xfrm>
          <a:prstGeom prst="rect">
            <a:avLst/>
          </a:prstGeom>
        </p:spPr>
        <p:txBody>
          <a:bodyPr wrap="square">
            <a:spAutoFit/>
          </a:bodyPr>
          <a:lstStyle/>
          <a:p>
            <a:r>
              <a:rPr lang="en-US" altLang="ko-KR" b="1" dirty="0" smtClean="0"/>
              <a:t>Loss </a:t>
            </a:r>
            <a:r>
              <a:rPr lang="en-US" altLang="ko-KR" b="1" dirty="0"/>
              <a:t>attenuation works well when the model was not </a:t>
            </a:r>
            <a:r>
              <a:rPr lang="en-US" altLang="ko-KR" b="1" dirty="0" err="1"/>
              <a:t>pretrained</a:t>
            </a:r>
            <a:r>
              <a:rPr lang="en-US" altLang="ko-KR" b="1" dirty="0"/>
              <a:t>.</a:t>
            </a:r>
            <a:endParaRPr lang="ko-KR" altLang="en-US" b="1" dirty="0"/>
          </a:p>
        </p:txBody>
      </p:sp>
      <p:sp>
        <p:nvSpPr>
          <p:cNvPr id="9" name="슬라이드 번호 개체 틀 8"/>
          <p:cNvSpPr>
            <a:spLocks noGrp="1"/>
          </p:cNvSpPr>
          <p:nvPr>
            <p:ph type="sldNum" sz="quarter" idx="12"/>
          </p:nvPr>
        </p:nvSpPr>
        <p:spPr/>
        <p:txBody>
          <a:bodyPr/>
          <a:lstStyle/>
          <a:p>
            <a:fld id="{904D251B-C949-4215-B7F2-EBF592B9FCF5}" type="slidenum">
              <a:rPr lang="ko-KR" altLang="en-US" smtClean="0"/>
              <a:pPr/>
              <a:t>86</a:t>
            </a:fld>
            <a:r>
              <a:rPr lang="en-US" altLang="ko-KR" smtClean="0"/>
              <a:t>/26</a:t>
            </a:r>
            <a:endParaRPr lang="ko-KR" altLang="en-US" dirty="0"/>
          </a:p>
        </p:txBody>
      </p:sp>
    </p:spTree>
    <p:extLst>
      <p:ext uri="{BB962C8B-B14F-4D97-AF65-F5344CB8AC3E}">
        <p14:creationId xmlns:p14="http://schemas.microsoft.com/office/powerpoint/2010/main" val="135504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0" y="1818122"/>
            <a:ext cx="9144000" cy="3416320"/>
          </a:xfrm>
          <a:prstGeom prst="rect">
            <a:avLst/>
          </a:prstGeom>
          <a:noFill/>
        </p:spPr>
        <p:txBody>
          <a:bodyPr wrap="square" rtlCol="0">
            <a:spAutoFit/>
          </a:bodyPr>
          <a:lstStyle/>
          <a:p>
            <a:r>
              <a:rPr lang="en-US" altLang="ko-KR" b="1" dirty="0" smtClean="0"/>
              <a:t>Q</a:t>
            </a:r>
            <a:r>
              <a:rPr lang="en-US" altLang="ko-KR" b="1" dirty="0"/>
              <a:t>) </a:t>
            </a:r>
            <a:r>
              <a:rPr lang="en-US" altLang="ko-KR" b="1" dirty="0" smtClean="0"/>
              <a:t>What is the </a:t>
            </a:r>
            <a:r>
              <a:rPr lang="en-US" altLang="ko-KR" b="1" dirty="0" err="1" smtClean="0"/>
              <a:t>aleatoric</a:t>
            </a:r>
            <a:r>
              <a:rPr lang="en-US" altLang="ko-KR" b="1" dirty="0" smtClean="0"/>
              <a:t> uncertainty in binary classification?</a:t>
            </a:r>
            <a:endParaRPr lang="en-US" altLang="ko-KR" b="1" dirty="0"/>
          </a:p>
          <a:p>
            <a:r>
              <a:rPr lang="en-US" altLang="ko-KR" b="1" dirty="0" smtClean="0"/>
              <a:t>A) </a:t>
            </a:r>
            <a:r>
              <a:rPr lang="en-US" altLang="ko-KR" dirty="0" smtClean="0"/>
              <a:t>The variance of the data label sampled from binomial </a:t>
            </a:r>
            <a:r>
              <a:rPr lang="en-US" altLang="ko-KR" dirty="0" err="1" smtClean="0"/>
              <a:t>i.i.d</a:t>
            </a:r>
            <a:r>
              <a:rPr lang="en-US" altLang="ko-KR" dirty="0" smtClean="0"/>
              <a:t>. </a:t>
            </a:r>
            <a:br>
              <a:rPr lang="en-US" altLang="ko-KR" dirty="0" smtClean="0"/>
            </a:br>
            <a:r>
              <a:rPr lang="en-US" altLang="ko-KR" dirty="0" smtClean="0"/>
              <a:t>Thus the true </a:t>
            </a:r>
            <a:r>
              <a:rPr lang="en-US" altLang="ko-KR" dirty="0" err="1" smtClean="0"/>
              <a:t>aleatoric</a:t>
            </a:r>
            <a:r>
              <a:rPr lang="en-US" altLang="ko-KR" dirty="0" smtClean="0"/>
              <a:t> uncertainty is determined by individual binomial parameter </a:t>
            </a:r>
            <a:r>
              <a:rPr lang="en-US" altLang="ko-KR" i="1" dirty="0" smtClean="0"/>
              <a:t>p. </a:t>
            </a:r>
            <a:r>
              <a:rPr lang="en-US" altLang="ko-KR" dirty="0" smtClean="0"/>
              <a:t>Theoretically, we can estimate the </a:t>
            </a:r>
            <a:r>
              <a:rPr lang="en-US" altLang="ko-KR" dirty="0" err="1" smtClean="0"/>
              <a:t>aleatoric</a:t>
            </a:r>
            <a:r>
              <a:rPr lang="en-US" altLang="ko-KR" dirty="0" smtClean="0"/>
              <a:t> uncertainty with predicted probability </a:t>
            </a:r>
            <a:r>
              <a:rPr lang="en-US" altLang="ko-KR" i="1" dirty="0" smtClean="0"/>
              <a:t>p </a:t>
            </a:r>
            <a:r>
              <a:rPr lang="en-US" altLang="ko-KR" dirty="0" smtClean="0"/>
              <a:t>in any classification models. (Epistemic = 0, </a:t>
            </a:r>
            <a:r>
              <a:rPr lang="en-US" altLang="ko-KR" dirty="0" err="1" smtClean="0"/>
              <a:t>Aleatoric</a:t>
            </a:r>
            <a:r>
              <a:rPr lang="en-US" altLang="ko-KR" dirty="0" smtClean="0"/>
              <a:t> = p(1-p))</a:t>
            </a:r>
            <a:endParaRPr lang="en-US" altLang="ko-KR" i="1" dirty="0" smtClean="0"/>
          </a:p>
          <a:p>
            <a:endParaRPr lang="en-US" altLang="ko-KR" sz="1600" i="1" dirty="0" smtClean="0">
              <a:sym typeface="Wingdings" panose="05000000000000000000" pitchFamily="2" charset="2"/>
            </a:endParaRPr>
          </a:p>
          <a:p>
            <a:r>
              <a:rPr lang="en-US" altLang="ko-KR" dirty="0" smtClean="0">
                <a:sym typeface="Wingdings" panose="05000000000000000000" pitchFamily="2" charset="2"/>
              </a:rPr>
              <a:t>In our </a:t>
            </a:r>
            <a:r>
              <a:rPr lang="en-US" altLang="ko-KR" dirty="0">
                <a:sym typeface="Wingdings" panose="05000000000000000000" pitchFamily="2" charset="2"/>
              </a:rPr>
              <a:t>study, the </a:t>
            </a:r>
            <a:r>
              <a:rPr lang="en-US" altLang="ko-KR" dirty="0" smtClean="0"/>
              <a:t>binomial parameter </a:t>
            </a:r>
            <a:r>
              <a:rPr lang="en-US" altLang="ko-KR" i="1" dirty="0" smtClean="0"/>
              <a:t>p </a:t>
            </a:r>
            <a:r>
              <a:rPr lang="en-US" altLang="ko-KR" dirty="0" smtClean="0">
                <a:sym typeface="Wingdings" panose="05000000000000000000" pitchFamily="2" charset="2"/>
              </a:rPr>
              <a:t>is </a:t>
            </a:r>
            <a:r>
              <a:rPr lang="en-US" altLang="ko-KR" dirty="0">
                <a:sym typeface="Wingdings" panose="05000000000000000000" pitchFamily="2" charset="2"/>
              </a:rPr>
              <a:t>determined by </a:t>
            </a:r>
            <a:r>
              <a:rPr lang="en-US" altLang="ko-KR" b="1" dirty="0" smtClean="0">
                <a:sym typeface="Wingdings" panose="05000000000000000000" pitchFamily="2" charset="2"/>
              </a:rPr>
              <a:t>IC50 variance </a:t>
            </a:r>
            <a:r>
              <a:rPr lang="en-US" altLang="ko-KR" dirty="0" smtClean="0">
                <a:sym typeface="Wingdings" panose="05000000000000000000" pitchFamily="2" charset="2"/>
              </a:rPr>
              <a:t>and </a:t>
            </a:r>
            <a:r>
              <a:rPr lang="en-US" altLang="ko-KR" b="1" dirty="0" smtClean="0">
                <a:sym typeface="Wingdings" panose="05000000000000000000" pitchFamily="2" charset="2"/>
              </a:rPr>
              <a:t>user-defined threshold</a:t>
            </a:r>
            <a:r>
              <a:rPr lang="en-US" altLang="ko-KR" dirty="0" smtClean="0">
                <a:sym typeface="Wingdings" panose="05000000000000000000" pitchFamily="2" charset="2"/>
              </a:rPr>
              <a:t>. </a:t>
            </a:r>
          </a:p>
          <a:p>
            <a:endParaRPr lang="en-US" altLang="ko-KR" dirty="0" smtClean="0">
              <a:sym typeface="Wingdings" panose="05000000000000000000" pitchFamily="2" charset="2"/>
            </a:endParaRPr>
          </a:p>
          <a:p>
            <a:r>
              <a:rPr lang="en-US" altLang="ko-KR" dirty="0" smtClean="0">
                <a:sym typeface="Wingdings" panose="05000000000000000000" pitchFamily="2" charset="2"/>
              </a:rPr>
              <a:t>As the </a:t>
            </a:r>
            <a:r>
              <a:rPr lang="en-US" altLang="ko-KR" b="1" dirty="0" smtClean="0">
                <a:sym typeface="Wingdings" panose="05000000000000000000" pitchFamily="2" charset="2"/>
              </a:rPr>
              <a:t>IC50 variance </a:t>
            </a:r>
            <a:r>
              <a:rPr lang="en-US" altLang="ko-KR" dirty="0" smtClean="0">
                <a:sym typeface="Wingdings" panose="05000000000000000000" pitchFamily="2" charset="2"/>
              </a:rPr>
              <a:t>is unknown and unable to estimate with classification model,</a:t>
            </a:r>
            <a:br>
              <a:rPr lang="en-US" altLang="ko-KR" dirty="0" smtClean="0">
                <a:sym typeface="Wingdings" panose="05000000000000000000" pitchFamily="2" charset="2"/>
              </a:rPr>
            </a:br>
            <a:r>
              <a:rPr lang="en-US" altLang="ko-KR" dirty="0" smtClean="0">
                <a:sym typeface="Wingdings" panose="05000000000000000000" pitchFamily="2" charset="2"/>
              </a:rPr>
              <a:t>the </a:t>
            </a:r>
            <a:r>
              <a:rPr lang="en-US" altLang="ko-KR" dirty="0" err="1" smtClean="0">
                <a:sym typeface="Wingdings" panose="05000000000000000000" pitchFamily="2" charset="2"/>
              </a:rPr>
              <a:t>aleatoric</a:t>
            </a:r>
            <a:r>
              <a:rPr lang="en-US" altLang="ko-KR" dirty="0" smtClean="0">
                <a:sym typeface="Wingdings" panose="05000000000000000000" pitchFamily="2" charset="2"/>
              </a:rPr>
              <a:t> uncertainty should be </a:t>
            </a:r>
            <a:r>
              <a:rPr lang="en-US" altLang="ko-KR" b="1" i="1" dirty="0" smtClean="0">
                <a:sym typeface="Wingdings" panose="05000000000000000000" pitchFamily="2" charset="2"/>
              </a:rPr>
              <a:t>generally</a:t>
            </a:r>
            <a:r>
              <a:rPr lang="en-US" altLang="ko-KR" dirty="0" smtClean="0">
                <a:sym typeface="Wingdings" panose="05000000000000000000" pitchFamily="2" charset="2"/>
              </a:rPr>
              <a:t> high if the IC50 is near the </a:t>
            </a:r>
            <a:r>
              <a:rPr lang="en-US" altLang="ko-KR" b="1" dirty="0" smtClean="0">
                <a:sym typeface="Wingdings" panose="05000000000000000000" pitchFamily="2" charset="2"/>
              </a:rPr>
              <a:t>threshold</a:t>
            </a:r>
            <a:r>
              <a:rPr lang="en-US" altLang="ko-KR" dirty="0" smtClean="0">
                <a:sym typeface="Wingdings" panose="05000000000000000000" pitchFamily="2" charset="2"/>
              </a:rPr>
              <a:t>!</a:t>
            </a:r>
          </a:p>
          <a:p>
            <a:endParaRPr lang="en-US" altLang="ko-KR" dirty="0" smtClean="0"/>
          </a:p>
        </p:txBody>
      </p:sp>
      <p:sp>
        <p:nvSpPr>
          <p:cNvPr id="18" name="TextBox 17"/>
          <p:cNvSpPr txBox="1"/>
          <p:nvPr/>
        </p:nvSpPr>
        <p:spPr>
          <a:xfrm>
            <a:off x="0" y="5275520"/>
            <a:ext cx="8534400" cy="1323439"/>
          </a:xfrm>
          <a:prstGeom prst="rect">
            <a:avLst/>
          </a:prstGeom>
          <a:noFill/>
        </p:spPr>
        <p:txBody>
          <a:bodyPr wrap="square" rtlCol="0">
            <a:spAutoFit/>
          </a:bodyPr>
          <a:lstStyle/>
          <a:p>
            <a:r>
              <a:rPr lang="en-US" altLang="ko-KR" sz="2000" b="1" dirty="0" smtClean="0">
                <a:sym typeface="Wingdings" panose="05000000000000000000" pitchFamily="2" charset="2"/>
              </a:rPr>
              <a:t>Q) Does the model capture the IC50 threshold as a classification boundary?</a:t>
            </a:r>
            <a:br>
              <a:rPr lang="en-US" altLang="ko-KR" sz="2000" b="1" dirty="0" smtClean="0">
                <a:sym typeface="Wingdings" panose="05000000000000000000" pitchFamily="2" charset="2"/>
              </a:rPr>
            </a:br>
            <a:r>
              <a:rPr lang="en-US" altLang="ko-KR" sz="2000" b="1" dirty="0" smtClean="0">
                <a:sym typeface="Wingdings" panose="05000000000000000000" pitchFamily="2" charset="2"/>
              </a:rPr>
              <a:t>     </a:t>
            </a:r>
            <a:r>
              <a:rPr lang="en-US" altLang="ko-KR" sz="2000" dirty="0" smtClean="0">
                <a:sym typeface="Wingdings" panose="05000000000000000000" pitchFamily="2" charset="2"/>
              </a:rPr>
              <a:t>(Are the estimated </a:t>
            </a:r>
            <a:r>
              <a:rPr lang="en-US" altLang="ko-KR" sz="2000" dirty="0" err="1" smtClean="0">
                <a:sym typeface="Wingdings" panose="05000000000000000000" pitchFamily="2" charset="2"/>
              </a:rPr>
              <a:t>aleatoric</a:t>
            </a:r>
            <a:r>
              <a:rPr lang="en-US" altLang="ko-KR" sz="2000" dirty="0" smtClean="0">
                <a:sym typeface="Wingdings" panose="05000000000000000000" pitchFamily="2" charset="2"/>
              </a:rPr>
              <a:t> uncertainty high at IC50 threshold?)</a:t>
            </a:r>
            <a:r>
              <a:rPr lang="en-US" altLang="ko-KR" sz="2000" b="1" dirty="0" smtClean="0">
                <a:sym typeface="Wingdings" panose="05000000000000000000" pitchFamily="2" charset="2"/>
              </a:rPr>
              <a:t/>
            </a:r>
            <a:br>
              <a:rPr lang="en-US" altLang="ko-KR" sz="2000" b="1" dirty="0" smtClean="0">
                <a:sym typeface="Wingdings" panose="05000000000000000000" pitchFamily="2" charset="2"/>
              </a:rPr>
            </a:br>
            <a:endParaRPr lang="en-US" altLang="ko-KR" sz="2000" b="1" dirty="0" smtClean="0"/>
          </a:p>
          <a:p>
            <a:endParaRPr lang="en-US" altLang="ko-KR" sz="2000" dirty="0" smtClean="0"/>
          </a:p>
        </p:txBody>
      </p:sp>
      <p:sp>
        <p:nvSpPr>
          <p:cNvPr id="3" name="TextBox 2"/>
          <p:cNvSpPr txBox="1"/>
          <p:nvPr/>
        </p:nvSpPr>
        <p:spPr>
          <a:xfrm>
            <a:off x="0" y="1174283"/>
            <a:ext cx="7796558" cy="338554"/>
          </a:xfrm>
          <a:prstGeom prst="rect">
            <a:avLst/>
          </a:prstGeom>
          <a:noFill/>
        </p:spPr>
        <p:txBody>
          <a:bodyPr wrap="none" rtlCol="0">
            <a:spAutoFit/>
          </a:bodyPr>
          <a:lstStyle/>
          <a:p>
            <a:r>
              <a:rPr lang="en-US" altLang="ko-KR" sz="1600" b="1" dirty="0" smtClean="0"/>
              <a:t>Epistemic uncertainty </a:t>
            </a:r>
            <a:r>
              <a:rPr lang="en-US" altLang="ko-KR" sz="1600" dirty="0" smtClean="0"/>
              <a:t>is related to model incompleteness, and it is due to insufficient data. </a:t>
            </a:r>
          </a:p>
        </p:txBody>
      </p:sp>
      <p:grpSp>
        <p:nvGrpSpPr>
          <p:cNvPr id="23" name="그룹 22"/>
          <p:cNvGrpSpPr/>
          <p:nvPr/>
        </p:nvGrpSpPr>
        <p:grpSpPr>
          <a:xfrm>
            <a:off x="0" y="0"/>
            <a:ext cx="9144000" cy="6858000"/>
            <a:chOff x="0" y="0"/>
            <a:chExt cx="9144000" cy="6858000"/>
          </a:xfrm>
        </p:grpSpPr>
        <p:grpSp>
          <p:nvGrpSpPr>
            <p:cNvPr id="15" name="그룹 14"/>
            <p:cNvGrpSpPr/>
            <p:nvPr/>
          </p:nvGrpSpPr>
          <p:grpSpPr>
            <a:xfrm>
              <a:off x="0" y="0"/>
              <a:ext cx="9144000" cy="6858000"/>
              <a:chOff x="0" y="0"/>
              <a:chExt cx="9144000" cy="6858000"/>
            </a:xfrm>
          </p:grpSpPr>
          <p:sp>
            <p:nvSpPr>
              <p:cNvPr id="11" name="직사각형 10"/>
              <p:cNvSpPr/>
              <p:nvPr/>
            </p:nvSpPr>
            <p:spPr>
              <a:xfrm>
                <a:off x="0" y="0"/>
                <a:ext cx="9144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a:t>
                </a:r>
                <a:r>
                  <a:rPr lang="en-US" altLang="ko-KR" dirty="0" smtClean="0">
                    <a:solidFill>
                      <a:schemeClr val="tx1"/>
                    </a:solidFill>
                  </a:rPr>
                  <a:t>EE</a:t>
                </a:r>
                <a:endParaRPr lang="ko-KR" altLang="en-US" dirty="0"/>
              </a:p>
            </p:txBody>
          </p:sp>
          <p:pic>
            <p:nvPicPr>
              <p:cNvPr id="10" name="그림 9"/>
              <p:cNvPicPr>
                <a:picLocks noChangeAspect="1"/>
              </p:cNvPicPr>
              <p:nvPr/>
            </p:nvPicPr>
            <p:blipFill>
              <a:blip r:embed="rId3"/>
              <a:stretch>
                <a:fillRect/>
              </a:stretch>
            </p:blipFill>
            <p:spPr>
              <a:xfrm>
                <a:off x="848361" y="2748598"/>
                <a:ext cx="3398520" cy="2217678"/>
              </a:xfrm>
              <a:prstGeom prst="rect">
                <a:avLst/>
              </a:prstGeom>
            </p:spPr>
          </p:pic>
          <p:pic>
            <p:nvPicPr>
              <p:cNvPr id="12" name="그림 11"/>
              <p:cNvPicPr>
                <a:picLocks noChangeAspect="1"/>
              </p:cNvPicPr>
              <p:nvPr/>
            </p:nvPicPr>
            <p:blipFill>
              <a:blip r:embed="rId4"/>
              <a:stretch>
                <a:fillRect/>
              </a:stretch>
            </p:blipFill>
            <p:spPr>
              <a:xfrm>
                <a:off x="4474845" y="2710498"/>
                <a:ext cx="3317875" cy="2210042"/>
              </a:xfrm>
              <a:prstGeom prst="rect">
                <a:avLst/>
              </a:prstGeom>
            </p:spPr>
          </p:pic>
          <p:sp>
            <p:nvSpPr>
              <p:cNvPr id="13" name="TextBox 12"/>
              <p:cNvSpPr txBox="1"/>
              <p:nvPr/>
            </p:nvSpPr>
            <p:spPr>
              <a:xfrm>
                <a:off x="2153920" y="2433320"/>
                <a:ext cx="1083695" cy="369332"/>
              </a:xfrm>
              <a:prstGeom prst="rect">
                <a:avLst/>
              </a:prstGeom>
              <a:noFill/>
            </p:spPr>
            <p:txBody>
              <a:bodyPr wrap="none" rtlCol="0">
                <a:spAutoFit/>
              </a:bodyPr>
              <a:lstStyle/>
              <a:p>
                <a:r>
                  <a:rPr lang="en-US" altLang="ko-KR" dirty="0" smtClean="0"/>
                  <a:t>Epistemic</a:t>
                </a:r>
                <a:endParaRPr lang="ko-KR" altLang="en-US" dirty="0"/>
              </a:p>
            </p:txBody>
          </p:sp>
          <p:sp>
            <p:nvSpPr>
              <p:cNvPr id="19" name="TextBox 18"/>
              <p:cNvSpPr txBox="1"/>
              <p:nvPr/>
            </p:nvSpPr>
            <p:spPr>
              <a:xfrm>
                <a:off x="5684520" y="2448560"/>
                <a:ext cx="1021883" cy="369332"/>
              </a:xfrm>
              <a:prstGeom prst="rect">
                <a:avLst/>
              </a:prstGeom>
              <a:noFill/>
            </p:spPr>
            <p:txBody>
              <a:bodyPr wrap="none" rtlCol="0">
                <a:spAutoFit/>
              </a:bodyPr>
              <a:lstStyle/>
              <a:p>
                <a:r>
                  <a:rPr lang="en-US" altLang="ko-KR" dirty="0" err="1" smtClean="0"/>
                  <a:t>Aleatoric</a:t>
                </a:r>
                <a:endParaRPr lang="ko-KR" altLang="en-US" dirty="0"/>
              </a:p>
            </p:txBody>
          </p:sp>
          <p:sp>
            <p:nvSpPr>
              <p:cNvPr id="20" name="TextBox 19"/>
              <p:cNvSpPr txBox="1"/>
              <p:nvPr/>
            </p:nvSpPr>
            <p:spPr>
              <a:xfrm>
                <a:off x="3754120" y="2128520"/>
                <a:ext cx="1385892" cy="369332"/>
              </a:xfrm>
              <a:prstGeom prst="rect">
                <a:avLst/>
              </a:prstGeom>
              <a:noFill/>
            </p:spPr>
            <p:txBody>
              <a:bodyPr wrap="none" rtlCol="0">
                <a:spAutoFit/>
              </a:bodyPr>
              <a:lstStyle/>
              <a:p>
                <a:r>
                  <a:rPr lang="en-US" altLang="ko-KR" b="1" i="1" dirty="0" smtClean="0"/>
                  <a:t>Scaffold Test</a:t>
                </a:r>
                <a:endParaRPr lang="ko-KR" altLang="en-US" b="1" i="1" dirty="0"/>
              </a:p>
            </p:txBody>
          </p:sp>
        </p:grpSp>
        <p:sp>
          <p:nvSpPr>
            <p:cNvPr id="16" name="TextBox 15"/>
            <p:cNvSpPr txBox="1"/>
            <p:nvPr/>
          </p:nvSpPr>
          <p:spPr>
            <a:xfrm>
              <a:off x="5765800" y="4846320"/>
              <a:ext cx="803425" cy="261610"/>
            </a:xfrm>
            <a:prstGeom prst="rect">
              <a:avLst/>
            </a:prstGeom>
            <a:noFill/>
          </p:spPr>
          <p:txBody>
            <a:bodyPr wrap="none" rtlCol="0">
              <a:spAutoFit/>
            </a:bodyPr>
            <a:lstStyle/>
            <a:p>
              <a:r>
                <a:rPr lang="en-US" altLang="ko-KR" sz="1100" dirty="0" smtClean="0"/>
                <a:t>probability</a:t>
              </a:r>
              <a:endParaRPr lang="ko-KR" altLang="en-US" sz="1100" dirty="0"/>
            </a:p>
          </p:txBody>
        </p:sp>
        <p:sp>
          <p:nvSpPr>
            <p:cNvPr id="21" name="TextBox 20"/>
            <p:cNvSpPr txBox="1"/>
            <p:nvPr/>
          </p:nvSpPr>
          <p:spPr>
            <a:xfrm>
              <a:off x="2291080" y="4907280"/>
              <a:ext cx="803425" cy="261610"/>
            </a:xfrm>
            <a:prstGeom prst="rect">
              <a:avLst/>
            </a:prstGeom>
            <a:noFill/>
          </p:spPr>
          <p:txBody>
            <a:bodyPr wrap="none" rtlCol="0">
              <a:spAutoFit/>
            </a:bodyPr>
            <a:lstStyle/>
            <a:p>
              <a:r>
                <a:rPr lang="en-US" altLang="ko-KR" sz="1100" dirty="0" smtClean="0"/>
                <a:t>probability</a:t>
              </a:r>
              <a:endParaRPr lang="ko-KR" altLang="en-US" sz="1100" dirty="0"/>
            </a:p>
          </p:txBody>
        </p:sp>
        <p:sp>
          <p:nvSpPr>
            <p:cNvPr id="22" name="TextBox 21"/>
            <p:cNvSpPr txBox="1"/>
            <p:nvPr/>
          </p:nvSpPr>
          <p:spPr>
            <a:xfrm>
              <a:off x="513080" y="3677920"/>
              <a:ext cx="442750" cy="261610"/>
            </a:xfrm>
            <a:prstGeom prst="rect">
              <a:avLst/>
            </a:prstGeom>
            <a:noFill/>
          </p:spPr>
          <p:txBody>
            <a:bodyPr wrap="none" rtlCol="0">
              <a:spAutoFit/>
            </a:bodyPr>
            <a:lstStyle/>
            <a:p>
              <a:r>
                <a:rPr lang="en-US" altLang="ko-KR" sz="1100" dirty="0" err="1" smtClean="0"/>
                <a:t>Unc</a:t>
              </a:r>
              <a:r>
                <a:rPr lang="en-US" altLang="ko-KR" sz="1100" dirty="0" smtClean="0"/>
                <a:t>.</a:t>
              </a:r>
              <a:endParaRPr lang="ko-KR" altLang="en-US" sz="1100" dirty="0"/>
            </a:p>
          </p:txBody>
        </p:sp>
      </p:gr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87</a:t>
            </a:fld>
            <a:r>
              <a:rPr lang="en-US" altLang="ko-KR" smtClean="0"/>
              <a:t>/26</a:t>
            </a:r>
            <a:endParaRPr lang="ko-KR" altLang="en-US" dirty="0"/>
          </a:p>
        </p:txBody>
      </p:sp>
    </p:spTree>
    <p:extLst>
      <p:ext uri="{BB962C8B-B14F-4D97-AF65-F5344CB8AC3E}">
        <p14:creationId xmlns:p14="http://schemas.microsoft.com/office/powerpoint/2010/main" val="10828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fade">
                                      <p:cBhvr>
                                        <p:cTn id="22" dur="500"/>
                                        <p:tgtEl>
                                          <p:spTgt spid="17">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500"/>
                                        <p:tgtEl>
                                          <p:spTgt spid="1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xEl>
                                              <p:pRg st="5" end="5"/>
                                            </p:txEl>
                                          </p:spTgt>
                                        </p:tgtEl>
                                        <p:attrNameLst>
                                          <p:attrName>style.visibility</p:attrName>
                                        </p:attrNameLst>
                                      </p:cBhvr>
                                      <p:to>
                                        <p:strVal val="visible"/>
                                      </p:to>
                                    </p:set>
                                    <p:animEffect transition="in" filter="fade">
                                      <p:cBhvr>
                                        <p:cTn id="30" dur="500"/>
                                        <p:tgtEl>
                                          <p:spTgt spid="1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fade">
                                      <p:cBhvr>
                                        <p:cTn id="35"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538" y="1849114"/>
            <a:ext cx="2437407" cy="2404800"/>
          </a:xfrm>
          <a:prstGeom prst="rect">
            <a:avLst/>
          </a:prstGeom>
        </p:spPr>
      </p:pic>
      <p:pic>
        <p:nvPicPr>
          <p:cNvPr id="25" name="그림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6277" y="1874514"/>
            <a:ext cx="2437407" cy="2404800"/>
          </a:xfrm>
          <a:prstGeom prst="rect">
            <a:avLst/>
          </a:prstGeom>
        </p:spPr>
      </p:pic>
      <p:pic>
        <p:nvPicPr>
          <p:cNvPr id="26" name="그림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098" y="4407480"/>
            <a:ext cx="2437407" cy="2404800"/>
          </a:xfrm>
          <a:prstGeom prst="rect">
            <a:avLst/>
          </a:prstGeom>
        </p:spPr>
      </p:pic>
      <p:pic>
        <p:nvPicPr>
          <p:cNvPr id="27" name="그림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1738" y="4402400"/>
            <a:ext cx="2437407" cy="2404800"/>
          </a:xfrm>
          <a:prstGeom prst="rect">
            <a:avLst/>
          </a:prstGeom>
        </p:spPr>
      </p:pic>
      <p:sp>
        <p:nvSpPr>
          <p:cNvPr id="15" name="TextBox 14"/>
          <p:cNvSpPr txBox="1"/>
          <p:nvPr/>
        </p:nvSpPr>
        <p:spPr>
          <a:xfrm>
            <a:off x="123567" y="1082822"/>
            <a:ext cx="8534400"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ym typeface="Wingdings" panose="05000000000000000000" pitchFamily="2" charset="2"/>
              </a:rPr>
              <a:t>pIC50-Alea hex plot (Training set, No transfer learning)</a:t>
            </a:r>
            <a:r>
              <a:rPr lang="en-US" altLang="ko-KR" sz="2000" b="1" dirty="0">
                <a:sym typeface="Wingdings" panose="05000000000000000000" pitchFamily="2" charset="2"/>
              </a:rPr>
              <a:t/>
            </a:r>
            <a:br>
              <a:rPr lang="en-US" altLang="ko-KR" sz="2000" b="1" dirty="0">
                <a:sym typeface="Wingdings" panose="05000000000000000000" pitchFamily="2" charset="2"/>
              </a:rPr>
            </a:br>
            <a:r>
              <a:rPr lang="en-US" altLang="ko-KR" sz="2000" b="1" dirty="0" smtClean="0">
                <a:sym typeface="Wingdings" panose="05000000000000000000" pitchFamily="2" charset="2"/>
              </a:rPr>
              <a:t> </a:t>
            </a:r>
            <a:endParaRPr lang="en-US" altLang="ko-KR" sz="2000" b="1" dirty="0"/>
          </a:p>
          <a:p>
            <a:pPr marL="342900" indent="-342900">
              <a:buFont typeface="Wingdings" panose="05000000000000000000" pitchFamily="2" charset="2"/>
              <a:buChar char="à"/>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85011" y="1944303"/>
            <a:ext cx="847024" cy="276999"/>
          </a:xfrm>
          <a:prstGeom prst="rect">
            <a:avLst/>
          </a:prstGeom>
          <a:noFill/>
        </p:spPr>
        <p:txBody>
          <a:bodyPr wrap="square" rtlCol="0">
            <a:spAutoFit/>
          </a:bodyPr>
          <a:lstStyle/>
          <a:p>
            <a:r>
              <a:rPr lang="en-US" altLang="ko-KR" sz="1200" b="1" dirty="0" smtClean="0"/>
              <a:t>DMPNN</a:t>
            </a:r>
            <a:endParaRPr lang="ko-KR" altLang="en-US" sz="1200" b="1" dirty="0"/>
          </a:p>
        </p:txBody>
      </p:sp>
      <p:sp>
        <p:nvSpPr>
          <p:cNvPr id="18" name="TextBox 17"/>
          <p:cNvSpPr txBox="1"/>
          <p:nvPr/>
        </p:nvSpPr>
        <p:spPr>
          <a:xfrm>
            <a:off x="4562375" y="1949115"/>
            <a:ext cx="1400476" cy="276999"/>
          </a:xfrm>
          <a:prstGeom prst="rect">
            <a:avLst/>
          </a:prstGeom>
          <a:noFill/>
        </p:spPr>
        <p:txBody>
          <a:bodyPr wrap="square" rtlCol="0">
            <a:spAutoFit/>
          </a:bodyPr>
          <a:lstStyle/>
          <a:p>
            <a:r>
              <a:rPr lang="en-US" altLang="ko-KR" sz="1200" b="1" dirty="0" smtClean="0"/>
              <a:t>DMPNN+GMHAP</a:t>
            </a:r>
            <a:endParaRPr lang="ko-KR" altLang="en-US" sz="1200" b="1" dirty="0"/>
          </a:p>
        </p:txBody>
      </p:sp>
      <p:sp>
        <p:nvSpPr>
          <p:cNvPr id="19" name="TextBox 18"/>
          <p:cNvSpPr txBox="1"/>
          <p:nvPr/>
        </p:nvSpPr>
        <p:spPr>
          <a:xfrm>
            <a:off x="4523875" y="4480559"/>
            <a:ext cx="1400476" cy="276999"/>
          </a:xfrm>
          <a:prstGeom prst="rect">
            <a:avLst/>
          </a:prstGeom>
          <a:noFill/>
        </p:spPr>
        <p:txBody>
          <a:bodyPr wrap="square" rtlCol="0">
            <a:spAutoFit/>
          </a:bodyPr>
          <a:lstStyle/>
          <a:p>
            <a:r>
              <a:rPr lang="en-US" altLang="ko-KR" sz="1200" b="1" dirty="0" smtClean="0"/>
              <a:t>Bayesian IMP</a:t>
            </a:r>
            <a:endParaRPr lang="ko-KR" altLang="en-US" sz="1200" b="1" dirty="0"/>
          </a:p>
        </p:txBody>
      </p:sp>
      <p:sp>
        <p:nvSpPr>
          <p:cNvPr id="20" name="TextBox 19"/>
          <p:cNvSpPr txBox="1"/>
          <p:nvPr/>
        </p:nvSpPr>
        <p:spPr>
          <a:xfrm>
            <a:off x="96254" y="4547936"/>
            <a:ext cx="1400476" cy="276999"/>
          </a:xfrm>
          <a:prstGeom prst="rect">
            <a:avLst/>
          </a:prstGeom>
          <a:noFill/>
        </p:spPr>
        <p:txBody>
          <a:bodyPr wrap="square" rtlCol="0">
            <a:spAutoFit/>
          </a:bodyPr>
          <a:lstStyle/>
          <a:p>
            <a:r>
              <a:rPr lang="en-US" altLang="ko-KR" sz="1200" b="1" dirty="0" smtClean="0"/>
              <a:t>Bayesian EXP</a:t>
            </a:r>
            <a:endParaRPr lang="ko-KR" altLang="en-US" sz="1200" b="1" dirty="0"/>
          </a:p>
        </p:txBody>
      </p:sp>
      <p:sp>
        <p:nvSpPr>
          <p:cNvPr id="21" name="TextBox 20"/>
          <p:cNvSpPr txBox="1"/>
          <p:nvPr/>
        </p:nvSpPr>
        <p:spPr>
          <a:xfrm>
            <a:off x="5513713" y="2353357"/>
            <a:ext cx="3630287" cy="2862322"/>
          </a:xfrm>
          <a:prstGeom prst="rect">
            <a:avLst/>
          </a:prstGeom>
          <a:noFill/>
        </p:spPr>
        <p:txBody>
          <a:bodyPr wrap="square" rtlCol="0">
            <a:spAutoFit/>
          </a:bodyPr>
          <a:lstStyle/>
          <a:p>
            <a:r>
              <a:rPr lang="en-US" altLang="ko-KR" sz="2000" dirty="0" smtClean="0">
                <a:sym typeface="Wingdings" panose="05000000000000000000" pitchFamily="2" charset="2"/>
              </a:rPr>
              <a:t>All models showed high </a:t>
            </a:r>
            <a:r>
              <a:rPr lang="en-US" altLang="ko-KR" sz="2000" dirty="0" err="1" smtClean="0">
                <a:sym typeface="Wingdings" panose="05000000000000000000" pitchFamily="2" charset="2"/>
              </a:rPr>
              <a:t>aleatoric</a:t>
            </a:r>
            <a:r>
              <a:rPr lang="en-US" altLang="ko-KR" sz="2000" dirty="0" smtClean="0">
                <a:sym typeface="Wingdings" panose="05000000000000000000" pitchFamily="2" charset="2"/>
              </a:rPr>
              <a:t> uncertainty at the approximate pIC50 threshold (4.5~5). </a:t>
            </a:r>
          </a:p>
          <a:p>
            <a:endParaRPr lang="en-US" altLang="ko-KR" sz="2000" dirty="0">
              <a:sym typeface="Wingdings" panose="05000000000000000000" pitchFamily="2" charset="2"/>
            </a:endParaRPr>
          </a:p>
          <a:p>
            <a:r>
              <a:rPr lang="en-US" altLang="ko-KR" sz="2000" dirty="0">
                <a:sym typeface="Wingdings" panose="05000000000000000000" pitchFamily="2" charset="2"/>
              </a:rPr>
              <a:t>However, </a:t>
            </a:r>
            <a:r>
              <a:rPr lang="en-US" altLang="ko-KR" sz="2000" dirty="0" smtClean="0">
                <a:sym typeface="Wingdings" panose="05000000000000000000" pitchFamily="2" charset="2"/>
              </a:rPr>
              <a:t>unlike Bayesian models, non-</a:t>
            </a:r>
            <a:r>
              <a:rPr lang="en-US" altLang="ko-KR" sz="2000" dirty="0" err="1" smtClean="0">
                <a:sym typeface="Wingdings" panose="05000000000000000000" pitchFamily="2" charset="2"/>
              </a:rPr>
              <a:t>bayesian</a:t>
            </a:r>
            <a:r>
              <a:rPr lang="en-US" altLang="ko-KR" sz="2000" dirty="0" smtClean="0">
                <a:sym typeface="Wingdings" panose="05000000000000000000" pitchFamily="2" charset="2"/>
              </a:rPr>
              <a:t> models are over-confident. </a:t>
            </a:r>
            <a:br>
              <a:rPr lang="en-US" altLang="ko-KR" sz="2000" dirty="0" smtClean="0">
                <a:sym typeface="Wingdings" panose="05000000000000000000" pitchFamily="2" charset="2"/>
              </a:rPr>
            </a:br>
            <a:r>
              <a:rPr lang="en-US" altLang="ko-KR" sz="2000" dirty="0" smtClean="0">
                <a:sym typeface="Wingdings" panose="05000000000000000000" pitchFamily="2" charset="2"/>
              </a:rPr>
              <a:t> Dispersion is low. </a:t>
            </a:r>
            <a:endParaRPr lang="en-US" altLang="ko-KR" sz="2000" dirty="0">
              <a:sym typeface="Wingdings" panose="05000000000000000000" pitchFamily="2" charset="2"/>
            </a:endParaRPr>
          </a:p>
          <a:p>
            <a:endParaRPr lang="en-US" altLang="ko-KR" sz="2000" dirty="0">
              <a:sym typeface="Wingdings" panose="05000000000000000000" pitchFamily="2" charset="2"/>
            </a:endParaRPr>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88</a:t>
            </a:fld>
            <a:r>
              <a:rPr lang="en-US" altLang="ko-KR" smtClean="0"/>
              <a:t>/26</a:t>
            </a:r>
            <a:endParaRPr lang="ko-KR" altLang="en-US" dirty="0"/>
          </a:p>
        </p:txBody>
      </p:sp>
    </p:spTree>
    <p:extLst>
      <p:ext uri="{BB962C8B-B14F-4D97-AF65-F5344CB8AC3E}">
        <p14:creationId xmlns:p14="http://schemas.microsoft.com/office/powerpoint/2010/main" val="229726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38" y="1915154"/>
            <a:ext cx="2437407" cy="2404800"/>
          </a:xfrm>
          <a:prstGeom prst="rect">
            <a:avLst/>
          </a:prstGeom>
        </p:spPr>
      </p:pic>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8418" y="1925314"/>
            <a:ext cx="2437407" cy="2404800"/>
          </a:xfrm>
          <a:prstGeom prst="rect">
            <a:avLst/>
          </a:prstGeom>
        </p:spPr>
      </p:pic>
      <p:pic>
        <p:nvPicPr>
          <p:cNvPr id="22" name="그림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658" y="4453200"/>
            <a:ext cx="2437407" cy="2404800"/>
          </a:xfrm>
          <a:prstGeom prst="rect">
            <a:avLst/>
          </a:prstGeom>
        </p:spPr>
      </p:pic>
      <p:pic>
        <p:nvPicPr>
          <p:cNvPr id="23" name="그림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3018" y="4407480"/>
            <a:ext cx="2437407" cy="2404800"/>
          </a:xfrm>
          <a:prstGeom prst="rect">
            <a:avLst/>
          </a:prstGeom>
        </p:spPr>
      </p:pic>
      <p:sp>
        <p:nvSpPr>
          <p:cNvPr id="15" name="TextBox 14"/>
          <p:cNvSpPr txBox="1"/>
          <p:nvPr/>
        </p:nvSpPr>
        <p:spPr>
          <a:xfrm>
            <a:off x="123567" y="1082822"/>
            <a:ext cx="8534400"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ym typeface="Wingdings" panose="05000000000000000000" pitchFamily="2" charset="2"/>
              </a:rPr>
              <a:t>pIC50-Alea hex plot (Training set, Transfer learning)</a:t>
            </a:r>
            <a:r>
              <a:rPr lang="en-US" altLang="ko-KR" sz="2000" b="1" dirty="0">
                <a:sym typeface="Wingdings" panose="05000000000000000000" pitchFamily="2" charset="2"/>
              </a:rPr>
              <a:t/>
            </a:r>
            <a:br>
              <a:rPr lang="en-US" altLang="ko-KR" sz="2000" b="1" dirty="0">
                <a:sym typeface="Wingdings" panose="05000000000000000000" pitchFamily="2" charset="2"/>
              </a:rPr>
            </a:br>
            <a:r>
              <a:rPr lang="en-US" altLang="ko-KR" sz="2000" b="1" dirty="0" smtClean="0">
                <a:sym typeface="Wingdings" panose="05000000000000000000" pitchFamily="2" charset="2"/>
              </a:rPr>
              <a:t> </a:t>
            </a:r>
            <a:endParaRPr lang="en-US" altLang="ko-KR" sz="2000" b="1" dirty="0"/>
          </a:p>
          <a:p>
            <a:pPr marL="342900" indent="-342900">
              <a:buFont typeface="Wingdings" panose="05000000000000000000" pitchFamily="2" charset="2"/>
              <a:buChar char="à"/>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85011" y="1944303"/>
            <a:ext cx="847024" cy="276999"/>
          </a:xfrm>
          <a:prstGeom prst="rect">
            <a:avLst/>
          </a:prstGeom>
          <a:noFill/>
        </p:spPr>
        <p:txBody>
          <a:bodyPr wrap="square" rtlCol="0">
            <a:spAutoFit/>
          </a:bodyPr>
          <a:lstStyle/>
          <a:p>
            <a:r>
              <a:rPr lang="en-US" altLang="ko-KR" sz="1200" b="1" dirty="0" smtClean="0"/>
              <a:t>DMPNN</a:t>
            </a:r>
            <a:endParaRPr lang="ko-KR" altLang="en-US" sz="1200" b="1" dirty="0"/>
          </a:p>
        </p:txBody>
      </p:sp>
      <p:sp>
        <p:nvSpPr>
          <p:cNvPr id="18" name="TextBox 17"/>
          <p:cNvSpPr txBox="1"/>
          <p:nvPr/>
        </p:nvSpPr>
        <p:spPr>
          <a:xfrm>
            <a:off x="4562375" y="1949115"/>
            <a:ext cx="1400476" cy="276999"/>
          </a:xfrm>
          <a:prstGeom prst="rect">
            <a:avLst/>
          </a:prstGeom>
          <a:noFill/>
        </p:spPr>
        <p:txBody>
          <a:bodyPr wrap="square" rtlCol="0">
            <a:spAutoFit/>
          </a:bodyPr>
          <a:lstStyle/>
          <a:p>
            <a:r>
              <a:rPr lang="en-US" altLang="ko-KR" sz="1200" b="1" dirty="0" smtClean="0"/>
              <a:t>DMPNN+GMHAP</a:t>
            </a:r>
            <a:endParaRPr lang="ko-KR" altLang="en-US" sz="1200" b="1" dirty="0"/>
          </a:p>
        </p:txBody>
      </p:sp>
      <p:sp>
        <p:nvSpPr>
          <p:cNvPr id="19" name="TextBox 18"/>
          <p:cNvSpPr txBox="1"/>
          <p:nvPr/>
        </p:nvSpPr>
        <p:spPr>
          <a:xfrm>
            <a:off x="4523875" y="4480559"/>
            <a:ext cx="1400476" cy="276999"/>
          </a:xfrm>
          <a:prstGeom prst="rect">
            <a:avLst/>
          </a:prstGeom>
          <a:noFill/>
        </p:spPr>
        <p:txBody>
          <a:bodyPr wrap="square" rtlCol="0">
            <a:spAutoFit/>
          </a:bodyPr>
          <a:lstStyle/>
          <a:p>
            <a:r>
              <a:rPr lang="en-US" altLang="ko-KR" sz="1200" b="1" dirty="0" smtClean="0"/>
              <a:t>Bayesian IMP</a:t>
            </a:r>
            <a:endParaRPr lang="ko-KR" altLang="en-US" sz="1200" b="1" dirty="0"/>
          </a:p>
        </p:txBody>
      </p:sp>
      <p:sp>
        <p:nvSpPr>
          <p:cNvPr id="20" name="TextBox 19"/>
          <p:cNvSpPr txBox="1"/>
          <p:nvPr/>
        </p:nvSpPr>
        <p:spPr>
          <a:xfrm>
            <a:off x="96254" y="4547936"/>
            <a:ext cx="1400476" cy="276999"/>
          </a:xfrm>
          <a:prstGeom prst="rect">
            <a:avLst/>
          </a:prstGeom>
          <a:noFill/>
        </p:spPr>
        <p:txBody>
          <a:bodyPr wrap="square" rtlCol="0">
            <a:spAutoFit/>
          </a:bodyPr>
          <a:lstStyle/>
          <a:p>
            <a:r>
              <a:rPr lang="en-US" altLang="ko-KR" sz="1200" b="1" dirty="0" smtClean="0"/>
              <a:t>Bayesian EXP</a:t>
            </a:r>
            <a:endParaRPr lang="ko-KR" altLang="en-US" sz="1200" b="1" dirty="0"/>
          </a:p>
        </p:txBody>
      </p:sp>
      <p:sp>
        <p:nvSpPr>
          <p:cNvPr id="21" name="TextBox 20"/>
          <p:cNvSpPr txBox="1"/>
          <p:nvPr/>
        </p:nvSpPr>
        <p:spPr>
          <a:xfrm>
            <a:off x="5417193" y="2353357"/>
            <a:ext cx="3630287" cy="4093428"/>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sym typeface="Wingdings" panose="05000000000000000000" pitchFamily="2" charset="2"/>
              </a:rPr>
              <a:t>After </a:t>
            </a:r>
            <a:r>
              <a:rPr lang="en-US" altLang="ko-KR" sz="2000" dirty="0" err="1">
                <a:sym typeface="Wingdings" panose="05000000000000000000" pitchFamily="2" charset="2"/>
              </a:rPr>
              <a:t>pretraining</a:t>
            </a:r>
            <a:r>
              <a:rPr lang="en-US" altLang="ko-KR" sz="2000" dirty="0">
                <a:sym typeface="Wingdings" panose="05000000000000000000" pitchFamily="2" charset="2"/>
              </a:rPr>
              <a:t>, </a:t>
            </a:r>
            <a:r>
              <a:rPr lang="en-US" altLang="ko-KR" sz="2000" dirty="0" smtClean="0">
                <a:sym typeface="Wingdings" panose="05000000000000000000" pitchFamily="2" charset="2"/>
              </a:rPr>
              <a:t>all models becomes more confident, but still the non-Bayesian models’ dispersion is lower than Bayesian models.</a:t>
            </a:r>
          </a:p>
          <a:p>
            <a:endParaRPr lang="en-US" altLang="ko-KR" sz="2000" dirty="0">
              <a:sym typeface="Wingdings" panose="05000000000000000000" pitchFamily="2" charset="2"/>
            </a:endParaRPr>
          </a:p>
          <a:p>
            <a:pPr marL="342900" indent="-342900">
              <a:buFont typeface="Arial" panose="020B0604020202020204" pitchFamily="34" charset="0"/>
              <a:buChar char="•"/>
            </a:pPr>
            <a:r>
              <a:rPr lang="en-US" altLang="ko-KR" sz="2000" dirty="0" smtClean="0">
                <a:sym typeface="Wingdings" panose="05000000000000000000" pitchFamily="2" charset="2"/>
              </a:rPr>
              <a:t>Interestingly, Bayesian models recognized the strong positive compounds more confidently than non-Bayesian models.</a:t>
            </a:r>
          </a:p>
          <a:p>
            <a:endParaRPr lang="en-US" altLang="ko-KR" sz="2000" dirty="0">
              <a:sym typeface="Wingdings" panose="05000000000000000000" pitchFamily="2" charset="2"/>
            </a:endParaRPr>
          </a:p>
          <a:p>
            <a:endParaRPr lang="en-US" altLang="ko-KR" sz="2000" dirty="0"/>
          </a:p>
        </p:txBody>
      </p:sp>
      <p:sp>
        <p:nvSpPr>
          <p:cNvPr id="32" name="타원 31"/>
          <p:cNvSpPr/>
          <p:nvPr/>
        </p:nvSpPr>
        <p:spPr>
          <a:xfrm>
            <a:off x="2077720" y="6238240"/>
            <a:ext cx="594360" cy="4876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4632960" y="6146800"/>
            <a:ext cx="568960" cy="4876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89</a:t>
            </a:fld>
            <a:r>
              <a:rPr lang="en-US" altLang="ko-KR" smtClean="0"/>
              <a:t>/26</a:t>
            </a:r>
            <a:endParaRPr lang="ko-KR" altLang="en-US" dirty="0"/>
          </a:p>
        </p:txBody>
      </p:sp>
    </p:spTree>
    <p:extLst>
      <p:ext uri="{BB962C8B-B14F-4D97-AF65-F5344CB8AC3E}">
        <p14:creationId xmlns:p14="http://schemas.microsoft.com/office/powerpoint/2010/main" val="9737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Materials and Method</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9</a:t>
            </a:fld>
            <a:r>
              <a:rPr lang="en-US" altLang="ko-KR" smtClean="0"/>
              <a:t>/26</a:t>
            </a:r>
            <a:endParaRPr lang="ko-KR" altLang="en-US" dirty="0"/>
          </a:p>
        </p:txBody>
      </p:sp>
    </p:spTree>
    <p:extLst>
      <p:ext uri="{BB962C8B-B14F-4D97-AF65-F5344CB8AC3E}">
        <p14:creationId xmlns:p14="http://schemas.microsoft.com/office/powerpoint/2010/main" val="42075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5903" y="1113138"/>
            <a:ext cx="9144000" cy="1877437"/>
          </a:xfrm>
          <a:prstGeom prst="rect">
            <a:avLst/>
          </a:prstGeom>
          <a:noFill/>
        </p:spPr>
        <p:txBody>
          <a:bodyPr wrap="square" rtlCol="0">
            <a:spAutoFit/>
          </a:bodyPr>
          <a:lstStyle/>
          <a:p>
            <a:r>
              <a:rPr lang="en-US" altLang="ko-KR" b="1" dirty="0" smtClean="0"/>
              <a:t>Q) How much did the overall uncertainty change through transfer learning?</a:t>
            </a:r>
          </a:p>
          <a:p>
            <a:r>
              <a:rPr lang="en-US" altLang="ko-KR" b="1" dirty="0" smtClean="0"/>
              <a:t>A) </a:t>
            </a:r>
          </a:p>
          <a:p>
            <a:pPr marL="342900" indent="-342900">
              <a:buFontTx/>
              <a:buChar char="-"/>
            </a:pPr>
            <a:r>
              <a:rPr lang="en-US" altLang="ko-KR" sz="1600" dirty="0" smtClean="0"/>
              <a:t>Epistemic uncertainty was not significantly reduced. </a:t>
            </a:r>
          </a:p>
          <a:p>
            <a:pPr marL="342900" indent="-342900">
              <a:buFontTx/>
              <a:buChar char="-"/>
            </a:pPr>
            <a:r>
              <a:rPr lang="en-US" altLang="ko-KR" sz="1600" dirty="0"/>
              <a:t> </a:t>
            </a:r>
            <a:r>
              <a:rPr lang="en-US" altLang="ko-KR" sz="1600" dirty="0" smtClean="0"/>
              <a:t> </a:t>
            </a:r>
            <a:r>
              <a:rPr lang="en-US" altLang="ko-KR" sz="1600" dirty="0" smtClean="0">
                <a:sym typeface="Wingdings" panose="05000000000000000000" pitchFamily="2" charset="2"/>
              </a:rPr>
              <a:t> </a:t>
            </a:r>
            <a:r>
              <a:rPr lang="en-US" altLang="ko-KR" sz="1600" dirty="0" smtClean="0"/>
              <a:t>No </a:t>
            </a:r>
            <a:r>
              <a:rPr lang="en-US" altLang="ko-KR" sz="1600" dirty="0"/>
              <a:t>adding more </a:t>
            </a:r>
            <a:r>
              <a:rPr lang="en-US" altLang="ko-KR" sz="1600" dirty="0" smtClean="0"/>
              <a:t>data</a:t>
            </a:r>
          </a:p>
          <a:p>
            <a:pPr marL="342900" indent="-342900">
              <a:buFontTx/>
              <a:buChar char="-"/>
            </a:pPr>
            <a:r>
              <a:rPr lang="en-US" altLang="ko-KR" sz="1600" dirty="0" err="1" smtClean="0"/>
              <a:t>Aleatoric</a:t>
            </a:r>
            <a:r>
              <a:rPr lang="en-US" altLang="ko-KR" sz="1600" dirty="0" smtClean="0"/>
              <a:t> uncertainty was significantly reduced. </a:t>
            </a:r>
          </a:p>
          <a:p>
            <a:pPr lvl="1"/>
            <a:r>
              <a:rPr lang="en-US" altLang="ko-KR" sz="1600" dirty="0" smtClean="0">
                <a:sym typeface="Wingdings" panose="05000000000000000000" pitchFamily="2" charset="2"/>
              </a:rPr>
              <a:t></a:t>
            </a:r>
            <a:r>
              <a:rPr lang="en-US" altLang="ko-KR" sz="1600" dirty="0" err="1" smtClean="0">
                <a:sym typeface="Wingdings" panose="05000000000000000000" pitchFamily="2" charset="2"/>
              </a:rPr>
              <a:t>Pretraining</a:t>
            </a:r>
            <a:r>
              <a:rPr lang="en-US" altLang="ko-KR" sz="1600" dirty="0" smtClean="0">
                <a:sym typeface="Wingdings" panose="05000000000000000000" pitchFamily="2" charset="2"/>
              </a:rPr>
              <a:t> helps model to recognize </a:t>
            </a:r>
            <a:r>
              <a:rPr lang="en-US" altLang="ko-KR" sz="1600" dirty="0"/>
              <a:t>the strong positives or strong negatives</a:t>
            </a:r>
            <a:r>
              <a:rPr lang="en-US" altLang="ko-KR" sz="1600" dirty="0" smtClean="0"/>
              <a:t>.</a:t>
            </a:r>
          </a:p>
          <a:p>
            <a:pPr lvl="1"/>
            <a:r>
              <a:rPr lang="en-US" altLang="ko-KR" sz="1600" dirty="0" smtClean="0">
                <a:sym typeface="Wingdings" panose="05000000000000000000" pitchFamily="2" charset="2"/>
              </a:rPr>
              <a:t>Does it make model be over-confident?</a:t>
            </a:r>
            <a:endParaRPr lang="en-US" altLang="ko-KR" sz="1600" dirty="0"/>
          </a:p>
        </p:txBody>
      </p:sp>
      <p:sp>
        <p:nvSpPr>
          <p:cNvPr id="21" name="TextBox 20"/>
          <p:cNvSpPr txBox="1"/>
          <p:nvPr/>
        </p:nvSpPr>
        <p:spPr>
          <a:xfrm>
            <a:off x="4016547" y="3015709"/>
            <a:ext cx="1478728" cy="352965"/>
          </a:xfrm>
          <a:prstGeom prst="rect">
            <a:avLst/>
          </a:prstGeom>
          <a:noFill/>
        </p:spPr>
        <p:txBody>
          <a:bodyPr wrap="none" rtlCol="0">
            <a:spAutoFit/>
          </a:bodyPr>
          <a:lstStyle/>
          <a:p>
            <a:r>
              <a:rPr lang="en-US" altLang="ko-KR" sz="2000" b="1" i="1" dirty="0" smtClean="0"/>
              <a:t>Scaffold Test</a:t>
            </a:r>
            <a:endParaRPr lang="ko-KR" altLang="en-US" sz="2000" b="1" i="1" dirty="0"/>
          </a:p>
        </p:txBody>
      </p:sp>
      <p:sp>
        <p:nvSpPr>
          <p:cNvPr id="22" name="TextBox 21"/>
          <p:cNvSpPr txBox="1"/>
          <p:nvPr/>
        </p:nvSpPr>
        <p:spPr>
          <a:xfrm>
            <a:off x="5564100" y="3239780"/>
            <a:ext cx="2167600" cy="325814"/>
          </a:xfrm>
          <a:prstGeom prst="rect">
            <a:avLst/>
          </a:prstGeom>
          <a:noFill/>
        </p:spPr>
        <p:txBody>
          <a:bodyPr wrap="none" rtlCol="0">
            <a:spAutoFit/>
          </a:bodyPr>
          <a:lstStyle/>
          <a:p>
            <a:r>
              <a:rPr lang="en-US" altLang="ko-KR" b="1" dirty="0" err="1" smtClean="0"/>
              <a:t>Aleatoric</a:t>
            </a:r>
            <a:r>
              <a:rPr lang="en-US" altLang="ko-KR" b="1" dirty="0" smtClean="0"/>
              <a:t> Uncertainty</a:t>
            </a:r>
            <a:endParaRPr lang="ko-KR" altLang="en-US" b="1" dirty="0"/>
          </a:p>
        </p:txBody>
      </p:sp>
      <p:sp>
        <p:nvSpPr>
          <p:cNvPr id="23" name="TextBox 22"/>
          <p:cNvSpPr txBox="1"/>
          <p:nvPr/>
        </p:nvSpPr>
        <p:spPr>
          <a:xfrm>
            <a:off x="1567780" y="3275632"/>
            <a:ext cx="2221346" cy="325814"/>
          </a:xfrm>
          <a:prstGeom prst="rect">
            <a:avLst/>
          </a:prstGeom>
          <a:noFill/>
        </p:spPr>
        <p:txBody>
          <a:bodyPr wrap="none" rtlCol="0">
            <a:spAutoFit/>
          </a:bodyPr>
          <a:lstStyle/>
          <a:p>
            <a:r>
              <a:rPr lang="en-US" altLang="ko-KR" b="1" dirty="0" smtClean="0"/>
              <a:t>Epistemic Uncertainty</a:t>
            </a:r>
            <a:endParaRPr lang="ko-KR" altLang="en-US" b="1" dirty="0"/>
          </a:p>
        </p:txBody>
      </p:sp>
      <p:sp>
        <p:nvSpPr>
          <p:cNvPr id="24" name="TextBox 23"/>
          <p:cNvSpPr txBox="1"/>
          <p:nvPr/>
        </p:nvSpPr>
        <p:spPr>
          <a:xfrm>
            <a:off x="589488" y="4285458"/>
            <a:ext cx="849671" cy="325814"/>
          </a:xfrm>
          <a:prstGeom prst="rect">
            <a:avLst/>
          </a:prstGeom>
          <a:noFill/>
        </p:spPr>
        <p:txBody>
          <a:bodyPr wrap="none" rtlCol="0">
            <a:spAutoFit/>
          </a:bodyPr>
          <a:lstStyle/>
          <a:p>
            <a:r>
              <a:rPr lang="en-US" altLang="ko-KR" dirty="0" smtClean="0"/>
              <a:t>Explicit</a:t>
            </a:r>
            <a:endParaRPr lang="ko-KR" altLang="en-US" dirty="0"/>
          </a:p>
        </p:txBody>
      </p:sp>
      <p:sp>
        <p:nvSpPr>
          <p:cNvPr id="25" name="TextBox 24"/>
          <p:cNvSpPr txBox="1"/>
          <p:nvPr/>
        </p:nvSpPr>
        <p:spPr>
          <a:xfrm>
            <a:off x="624802" y="6030820"/>
            <a:ext cx="879392" cy="325814"/>
          </a:xfrm>
          <a:prstGeom prst="rect">
            <a:avLst/>
          </a:prstGeom>
          <a:noFill/>
        </p:spPr>
        <p:txBody>
          <a:bodyPr wrap="none" rtlCol="0">
            <a:spAutoFit/>
          </a:bodyPr>
          <a:lstStyle/>
          <a:p>
            <a:r>
              <a:rPr lang="en-US" altLang="ko-KR" dirty="0" smtClean="0"/>
              <a:t>Implicit</a:t>
            </a:r>
            <a:endParaRPr lang="ko-KR" altLang="en-US" dirty="0"/>
          </a:p>
        </p:txBody>
      </p:sp>
      <p:sp>
        <p:nvSpPr>
          <p:cNvPr id="26" name="TextBox 25"/>
          <p:cNvSpPr txBox="1"/>
          <p:nvPr/>
        </p:nvSpPr>
        <p:spPr>
          <a:xfrm>
            <a:off x="4717417" y="5969245"/>
            <a:ext cx="879392" cy="325814"/>
          </a:xfrm>
          <a:prstGeom prst="rect">
            <a:avLst/>
          </a:prstGeom>
          <a:noFill/>
        </p:spPr>
        <p:txBody>
          <a:bodyPr wrap="none" rtlCol="0">
            <a:spAutoFit/>
          </a:bodyPr>
          <a:lstStyle/>
          <a:p>
            <a:r>
              <a:rPr lang="en-US" altLang="ko-KR" dirty="0" smtClean="0"/>
              <a:t>Implicit</a:t>
            </a:r>
            <a:endParaRPr lang="ko-KR" altLang="en-US" dirty="0"/>
          </a:p>
        </p:txBody>
      </p:sp>
      <p:sp>
        <p:nvSpPr>
          <p:cNvPr id="27" name="TextBox 26"/>
          <p:cNvSpPr txBox="1"/>
          <p:nvPr/>
        </p:nvSpPr>
        <p:spPr>
          <a:xfrm>
            <a:off x="4706765" y="4286040"/>
            <a:ext cx="849671" cy="325814"/>
          </a:xfrm>
          <a:prstGeom prst="rect">
            <a:avLst/>
          </a:prstGeom>
          <a:noFill/>
        </p:spPr>
        <p:txBody>
          <a:bodyPr wrap="none" rtlCol="0">
            <a:spAutoFit/>
          </a:bodyPr>
          <a:lstStyle/>
          <a:p>
            <a:r>
              <a:rPr lang="en-US" altLang="ko-KR" dirty="0" smtClean="0"/>
              <a:t>Explicit</a:t>
            </a:r>
            <a:endParaRPr lang="ko-KR" altLang="en-US" dirty="0"/>
          </a:p>
        </p:txBody>
      </p:sp>
      <p:pic>
        <p:nvPicPr>
          <p:cNvPr id="3" name="그림 2"/>
          <p:cNvPicPr>
            <a:picLocks noChangeAspect="1"/>
          </p:cNvPicPr>
          <p:nvPr/>
        </p:nvPicPr>
        <p:blipFill>
          <a:blip r:embed="rId3"/>
          <a:stretch>
            <a:fillRect/>
          </a:stretch>
        </p:blipFill>
        <p:spPr>
          <a:xfrm>
            <a:off x="1519339" y="3619886"/>
            <a:ext cx="2375928" cy="3172008"/>
          </a:xfrm>
          <a:prstGeom prst="rect">
            <a:avLst/>
          </a:prstGeom>
        </p:spPr>
      </p:pic>
      <p:pic>
        <p:nvPicPr>
          <p:cNvPr id="5" name="그림 4"/>
          <p:cNvPicPr>
            <a:picLocks noChangeAspect="1"/>
          </p:cNvPicPr>
          <p:nvPr/>
        </p:nvPicPr>
        <p:blipFill>
          <a:blip r:embed="rId4"/>
          <a:stretch>
            <a:fillRect/>
          </a:stretch>
        </p:blipFill>
        <p:spPr>
          <a:xfrm>
            <a:off x="5566661" y="3564557"/>
            <a:ext cx="2259267" cy="3161363"/>
          </a:xfrm>
          <a:prstGeom prst="rect">
            <a:avLst/>
          </a:prstGeom>
        </p:spPr>
      </p:pic>
      <p:sp>
        <p:nvSpPr>
          <p:cNvPr id="7" name="슬라이드 번호 개체 틀 6"/>
          <p:cNvSpPr>
            <a:spLocks noGrp="1"/>
          </p:cNvSpPr>
          <p:nvPr>
            <p:ph type="sldNum" sz="quarter" idx="12"/>
          </p:nvPr>
        </p:nvSpPr>
        <p:spPr/>
        <p:txBody>
          <a:bodyPr/>
          <a:lstStyle/>
          <a:p>
            <a:fld id="{904D251B-C949-4215-B7F2-EBF592B9FCF5}" type="slidenum">
              <a:rPr lang="ko-KR" altLang="en-US" smtClean="0"/>
              <a:pPr/>
              <a:t>90</a:t>
            </a:fld>
            <a:r>
              <a:rPr lang="en-US" altLang="ko-KR" smtClean="0"/>
              <a:t>/26</a:t>
            </a:r>
            <a:endParaRPr lang="ko-KR" altLang="en-US" dirty="0"/>
          </a:p>
        </p:txBody>
      </p:sp>
    </p:spTree>
    <p:extLst>
      <p:ext uri="{BB962C8B-B14F-4D97-AF65-F5344CB8AC3E}">
        <p14:creationId xmlns:p14="http://schemas.microsoft.com/office/powerpoint/2010/main" val="415649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fade">
                                      <p:cBhvr>
                                        <p:cTn id="16" dur="500"/>
                                        <p:tgtEl>
                                          <p:spTgt spid="1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xEl>
                                              <p:pRg st="4" end="4"/>
                                            </p:txEl>
                                          </p:spTgt>
                                        </p:tgtEl>
                                        <p:attrNameLst>
                                          <p:attrName>style.visibility</p:attrName>
                                        </p:attrNameLst>
                                      </p:cBhvr>
                                      <p:to>
                                        <p:strVal val="visible"/>
                                      </p:to>
                                    </p:set>
                                    <p:animEffect transition="in" filter="fade">
                                      <p:cBhvr>
                                        <p:cTn id="36" dur="500"/>
                                        <p:tgtEl>
                                          <p:spTgt spid="17">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xEl>
                                              <p:pRg st="5" end="5"/>
                                            </p:txEl>
                                          </p:spTgt>
                                        </p:tgtEl>
                                        <p:attrNameLst>
                                          <p:attrName>style.visibility</p:attrName>
                                        </p:attrNameLst>
                                      </p:cBhvr>
                                      <p:to>
                                        <p:strVal val="visible"/>
                                      </p:to>
                                    </p:set>
                                    <p:animEffect transition="in" filter="fade">
                                      <p:cBhvr>
                                        <p:cTn id="39" dur="500"/>
                                        <p:tgtEl>
                                          <p:spTgt spid="17">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xEl>
                                              <p:pRg st="6" end="6"/>
                                            </p:txEl>
                                          </p:spTgt>
                                        </p:tgtEl>
                                        <p:attrNameLst>
                                          <p:attrName>style.visibility</p:attrName>
                                        </p:attrNameLst>
                                      </p:cBhvr>
                                      <p:to>
                                        <p:strVal val="visible"/>
                                      </p:to>
                                    </p:set>
                                    <p:animEffect transition="in" filter="fade">
                                      <p:cBhvr>
                                        <p:cTn id="42" dur="500"/>
                                        <p:tgtEl>
                                          <p:spTgt spid="17">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1155700"/>
            <a:ext cx="9143999" cy="4093428"/>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ym typeface="Wingdings" panose="05000000000000000000" pitchFamily="2" charset="2"/>
              </a:rPr>
              <a:t>Fine-tuned whole dataset (Not </a:t>
            </a:r>
            <a:r>
              <a:rPr lang="en-US" altLang="ko-KR" sz="2000" dirty="0" err="1" smtClean="0">
                <a:sym typeface="Wingdings" panose="05000000000000000000" pitchFamily="2" charset="2"/>
              </a:rPr>
              <a:t>splitted</a:t>
            </a:r>
            <a:r>
              <a:rPr lang="en-US" altLang="ko-KR" sz="2000" dirty="0" smtClean="0">
                <a:sym typeface="Wingdings" panose="05000000000000000000" pitchFamily="2" charset="2"/>
              </a:rPr>
              <a:t>) and evaluated the performance in external test sets.</a:t>
            </a:r>
          </a:p>
          <a:p>
            <a:pPr marL="342900" indent="-342900">
              <a:buFont typeface="Arial" panose="020B0604020202020204" pitchFamily="34" charset="0"/>
              <a:buChar char="•"/>
            </a:pPr>
            <a:endParaRPr lang="en-US" altLang="ko-KR" sz="2000" b="1" dirty="0">
              <a:sym typeface="Wingdings" panose="05000000000000000000" pitchFamily="2" charset="2"/>
            </a:endParaRPr>
          </a:p>
          <a:p>
            <a:pPr marL="342900" indent="-342900">
              <a:buFont typeface="Arial" panose="020B0604020202020204" pitchFamily="34" charset="0"/>
              <a:buChar char="•"/>
            </a:pPr>
            <a:endParaRPr lang="en-US" altLang="ko-KR" sz="2000" b="1" dirty="0">
              <a:sym typeface="Wingdings" panose="05000000000000000000" pitchFamily="2" charset="2"/>
            </a:endParaRPr>
          </a:p>
          <a:p>
            <a:pPr marL="457200" indent="-457200">
              <a:buFont typeface="+mj-lt"/>
              <a:buAutoNum type="arabicPeriod"/>
            </a:pPr>
            <a:r>
              <a:rPr lang="en-US" altLang="ko-KR" sz="2000" b="1" dirty="0" smtClean="0">
                <a:sym typeface="Wingdings" panose="05000000000000000000" pitchFamily="2" charset="2"/>
              </a:rPr>
              <a:t>External </a:t>
            </a:r>
            <a:r>
              <a:rPr lang="en-US" altLang="ko-KR" sz="2000" b="1" dirty="0">
                <a:sym typeface="Wingdings" panose="05000000000000000000" pitchFamily="2" charset="2"/>
              </a:rPr>
              <a:t>set </a:t>
            </a:r>
            <a:r>
              <a:rPr lang="en-US" altLang="ko-KR" sz="2000" b="1" dirty="0" smtClean="0">
                <a:sym typeface="Wingdings" panose="05000000000000000000" pitchFamily="2" charset="2"/>
              </a:rPr>
              <a:t>1 </a:t>
            </a:r>
            <a:r>
              <a:rPr lang="en-US" altLang="ko-KR" sz="2000" b="1" dirty="0">
                <a:sym typeface="Wingdings" panose="05000000000000000000" pitchFamily="2" charset="2"/>
              </a:rPr>
              <a:t>(</a:t>
            </a:r>
            <a:r>
              <a:rPr lang="en-US" altLang="ko-KR" sz="2000" b="1" dirty="0" err="1">
                <a:sym typeface="Wingdings" panose="05000000000000000000" pitchFamily="2" charset="2"/>
              </a:rPr>
              <a:t>DeepHIT</a:t>
            </a:r>
            <a:r>
              <a:rPr lang="en-US" altLang="ko-KR" sz="2000" b="1" dirty="0">
                <a:sym typeface="Wingdings" panose="05000000000000000000" pitchFamily="2" charset="2"/>
              </a:rPr>
              <a:t> set)   P:N = </a:t>
            </a:r>
            <a:r>
              <a:rPr lang="en-US" altLang="ko-KR" sz="2000" b="1" dirty="0" smtClean="0">
                <a:sym typeface="Wingdings" panose="05000000000000000000" pitchFamily="2" charset="2"/>
              </a:rPr>
              <a:t>30:14</a:t>
            </a: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smtClean="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smtClean="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External Test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ext uri="{D42A27DB-BD31-4B8C-83A1-F6EECF244321}">
                <p14:modId xmlns:p14="http://schemas.microsoft.com/office/powerpoint/2010/main" val="1894938324"/>
              </p:ext>
            </p:extLst>
          </p:nvPr>
        </p:nvGraphicFramePr>
        <p:xfrm>
          <a:off x="1380490" y="2982595"/>
          <a:ext cx="6473191" cy="1685290"/>
        </p:xfrm>
        <a:graphic>
          <a:graphicData uri="http://schemas.openxmlformats.org/drawingml/2006/table">
            <a:tbl>
              <a:tblPr>
                <a:tableStyleId>{5940675A-B579-460E-94D1-54222C63F5DA}</a:tableStyleId>
              </a:tblPr>
              <a:tblGrid>
                <a:gridCol w="2448803">
                  <a:extLst>
                    <a:ext uri="{9D8B030D-6E8A-4147-A177-3AD203B41FA5}">
                      <a16:colId xmlns:a16="http://schemas.microsoft.com/office/drawing/2014/main" val="4048623453"/>
                    </a:ext>
                  </a:extLst>
                </a:gridCol>
                <a:gridCol w="1006097">
                  <a:extLst>
                    <a:ext uri="{9D8B030D-6E8A-4147-A177-3AD203B41FA5}">
                      <a16:colId xmlns:a16="http://schemas.microsoft.com/office/drawing/2014/main" val="1328299361"/>
                    </a:ext>
                  </a:extLst>
                </a:gridCol>
                <a:gridCol w="1006097">
                  <a:extLst>
                    <a:ext uri="{9D8B030D-6E8A-4147-A177-3AD203B41FA5}">
                      <a16:colId xmlns:a16="http://schemas.microsoft.com/office/drawing/2014/main" val="3318486582"/>
                    </a:ext>
                  </a:extLst>
                </a:gridCol>
                <a:gridCol w="1006097">
                  <a:extLst>
                    <a:ext uri="{9D8B030D-6E8A-4147-A177-3AD203B41FA5}">
                      <a16:colId xmlns:a16="http://schemas.microsoft.com/office/drawing/2014/main" val="4013305426"/>
                    </a:ext>
                  </a:extLst>
                </a:gridCol>
                <a:gridCol w="1006097">
                  <a:extLst>
                    <a:ext uri="{9D8B030D-6E8A-4147-A177-3AD203B41FA5}">
                      <a16:colId xmlns:a16="http://schemas.microsoft.com/office/drawing/2014/main" val="1541521851"/>
                    </a:ext>
                  </a:extLst>
                </a:gridCol>
              </a:tblGrid>
              <a:tr h="337058">
                <a:tc>
                  <a:txBody>
                    <a:bodyPr/>
                    <a:lstStyle/>
                    <a:p>
                      <a:pPr algn="ctr" fontAlgn="ctr"/>
                      <a:r>
                        <a:rPr lang="en-US" sz="1600" u="none" strike="noStrike" dirty="0">
                          <a:effectLst/>
                        </a:rPr>
                        <a:t>Model</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Precision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Recall</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Accuracy</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F1</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3642028027"/>
                  </a:ext>
                </a:extLst>
              </a:tr>
              <a:tr h="337058">
                <a:tc>
                  <a:txBody>
                    <a:bodyPr/>
                    <a:lstStyle/>
                    <a:p>
                      <a:pPr algn="l" fontAlgn="ctr"/>
                      <a:r>
                        <a:rPr lang="en-US" sz="1600" u="none" strike="noStrike" dirty="0" err="1" smtClean="0">
                          <a:effectLst/>
                          <a:latin typeface="+mn-lt"/>
                        </a:rPr>
                        <a:t>Pred-hERG</a:t>
                      </a:r>
                      <a:r>
                        <a:rPr lang="en-US" sz="1600" u="none" strike="noStrike" dirty="0" smtClean="0">
                          <a:effectLst/>
                          <a:latin typeface="+mn-lt"/>
                        </a:rPr>
                        <a:t> (2015)</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0.7742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0.7045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0.7869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981672256"/>
                  </a:ext>
                </a:extLst>
              </a:tr>
              <a:tr h="337058">
                <a:tc>
                  <a:txBody>
                    <a:bodyPr/>
                    <a:lstStyle/>
                    <a:p>
                      <a:pPr algn="l" fontAlgn="ctr"/>
                      <a:r>
                        <a:rPr lang="en-US" sz="1600" u="none" strike="noStrike" dirty="0" err="1" smtClean="0">
                          <a:effectLst/>
                        </a:rPr>
                        <a:t>DeepHIT</a:t>
                      </a:r>
                      <a:r>
                        <a:rPr lang="en-US" sz="1600" u="none" strike="noStrike" dirty="0" smtClean="0">
                          <a:effectLst/>
                        </a:rPr>
                        <a:t> (2020)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0.773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29683792"/>
                  </a:ext>
                </a:extLst>
              </a:tr>
              <a:tr h="337058">
                <a:tc>
                  <a:txBody>
                    <a:bodyPr/>
                    <a:lstStyle/>
                    <a:p>
                      <a:pPr algn="l" fontAlgn="ctr"/>
                      <a:r>
                        <a:rPr lang="en-US" sz="1600" u="none" strike="noStrike" dirty="0" smtClean="0">
                          <a:effectLst/>
                        </a:rPr>
                        <a:t>Proposed</a:t>
                      </a:r>
                      <a:r>
                        <a:rPr lang="en-US" sz="1600" u="none" strike="noStrike" baseline="0" dirty="0" smtClean="0">
                          <a:effectLst/>
                        </a:rPr>
                        <a:t> (</a:t>
                      </a:r>
                      <a:r>
                        <a:rPr lang="en-US" sz="1600" u="none" strike="noStrike" dirty="0" err="1" smtClean="0">
                          <a:effectLst/>
                        </a:rPr>
                        <a:t>Exp</a:t>
                      </a:r>
                      <a:r>
                        <a:rPr lang="en-US" sz="1600" u="none" strike="noStrike" dirty="0" smtClean="0">
                          <a:effectLst/>
                        </a:rPr>
                        <a: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0.8636</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693858714"/>
                  </a:ext>
                </a:extLst>
              </a:tr>
              <a:tr h="337058">
                <a:tc>
                  <a:txBody>
                    <a:bodyPr/>
                    <a:lstStyle/>
                    <a:p>
                      <a:pPr algn="l" fontAlgn="ctr"/>
                      <a:r>
                        <a:rPr lang="en-US" sz="1600" u="none" strike="noStrike" dirty="0" smtClean="0">
                          <a:effectLst/>
                        </a:rPr>
                        <a:t>Proposed</a:t>
                      </a:r>
                      <a:r>
                        <a:rPr lang="en-US" sz="1600" u="none" strike="noStrike" baseline="0" dirty="0" smtClean="0">
                          <a:effectLst/>
                        </a:rPr>
                        <a:t> (</a:t>
                      </a:r>
                      <a:r>
                        <a:rPr lang="en-US" sz="1600" u="none" strike="noStrike" dirty="0" smtClean="0">
                          <a:effectLst/>
                        </a:rPr>
                        <a:t>Imp)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a:effectLst/>
                        </a:rPr>
                        <a:t>0.9259</a:t>
                      </a:r>
                      <a:endParaRPr lang="en-US" altLang="ko-KR" sz="1600" b="1"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0.8333</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0.8409</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0.8772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470542579"/>
                  </a:ext>
                </a:extLst>
              </a:tr>
            </a:tbl>
          </a:graphicData>
        </a:graphic>
      </p:graphicFrame>
      <p:sp>
        <p:nvSpPr>
          <p:cNvPr id="6" name="슬라이드 번호 개체 틀 5"/>
          <p:cNvSpPr>
            <a:spLocks noGrp="1"/>
          </p:cNvSpPr>
          <p:nvPr>
            <p:ph type="sldNum" sz="quarter" idx="12"/>
          </p:nvPr>
        </p:nvSpPr>
        <p:spPr/>
        <p:txBody>
          <a:bodyPr/>
          <a:lstStyle/>
          <a:p>
            <a:fld id="{904D251B-C949-4215-B7F2-EBF592B9FCF5}" type="slidenum">
              <a:rPr lang="ko-KR" altLang="en-US" smtClean="0"/>
              <a:pPr/>
              <a:t>91</a:t>
            </a:fld>
            <a:r>
              <a:rPr lang="en-US" altLang="ko-KR" smtClean="0"/>
              <a:t>/26</a:t>
            </a:r>
            <a:endParaRPr lang="ko-KR" altLang="en-US" dirty="0"/>
          </a:p>
        </p:txBody>
      </p:sp>
    </p:spTree>
    <p:extLst>
      <p:ext uri="{BB962C8B-B14F-4D97-AF65-F5344CB8AC3E}">
        <p14:creationId xmlns:p14="http://schemas.microsoft.com/office/powerpoint/2010/main" val="6993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External Test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190501" y="1104900"/>
            <a:ext cx="8534400" cy="4093428"/>
          </a:xfrm>
          <a:prstGeom prst="rect">
            <a:avLst/>
          </a:prstGeom>
          <a:noFill/>
        </p:spPr>
        <p:txBody>
          <a:bodyPr wrap="square" rtlCol="0">
            <a:spAutoFit/>
          </a:bodyPr>
          <a:lstStyle/>
          <a:p>
            <a:r>
              <a:rPr lang="en-US" altLang="ko-KR" sz="2000" b="1" dirty="0" smtClean="0">
                <a:sym typeface="Wingdings" panose="05000000000000000000" pitchFamily="2" charset="2"/>
              </a:rPr>
              <a:t>2.    External set 2 (</a:t>
            </a:r>
            <a:r>
              <a:rPr lang="en-US" altLang="ko-KR" sz="2000" b="1" dirty="0" err="1" smtClean="0">
                <a:sym typeface="Wingdings" panose="05000000000000000000" pitchFamily="2" charset="2"/>
              </a:rPr>
              <a:t>Siramshetty</a:t>
            </a:r>
            <a:r>
              <a:rPr lang="en-US" altLang="ko-KR" sz="2000" b="1" dirty="0" smtClean="0">
                <a:sym typeface="Wingdings" panose="05000000000000000000" pitchFamily="2" charset="2"/>
              </a:rPr>
              <a:t> 2020, FDA drugs)</a:t>
            </a:r>
          </a:p>
          <a:p>
            <a:endParaRPr lang="en-US" altLang="ko-KR" sz="2000" b="1" dirty="0" smtClean="0">
              <a:sym typeface="Wingdings" panose="05000000000000000000" pitchFamily="2" charset="2"/>
            </a:endParaRPr>
          </a:p>
          <a:p>
            <a:r>
              <a:rPr lang="en-US" altLang="ko-KR" sz="2000" b="1" dirty="0" smtClean="0">
                <a:sym typeface="Wingdings" panose="05000000000000000000" pitchFamily="2" charset="2"/>
              </a:rPr>
              <a:t>                                                          1uM  P:N = 15:161</a:t>
            </a:r>
          </a:p>
          <a:p>
            <a:endParaRPr lang="en-US" altLang="ko-KR" sz="2000" b="1" dirty="0" smtClean="0"/>
          </a:p>
          <a:p>
            <a:endParaRPr lang="en-US" altLang="ko-KR" sz="2000" b="1" dirty="0"/>
          </a:p>
          <a:p>
            <a:endParaRPr lang="en-US" altLang="ko-KR" sz="2000" b="1" dirty="0" smtClean="0"/>
          </a:p>
          <a:p>
            <a:endParaRPr lang="en-US" altLang="ko-KR" sz="2000" b="1" dirty="0" smtClean="0"/>
          </a:p>
          <a:p>
            <a:endParaRPr lang="en-US" altLang="ko-KR" sz="2000" b="1" dirty="0"/>
          </a:p>
          <a:p>
            <a:endParaRPr lang="en-US" altLang="ko-KR" sz="2000" b="1" dirty="0"/>
          </a:p>
          <a:p>
            <a:endParaRPr lang="en-US" altLang="ko-KR" sz="2000" b="1" dirty="0"/>
          </a:p>
          <a:p>
            <a:r>
              <a:rPr lang="en-US" altLang="ko-KR" sz="2000" b="1" dirty="0" smtClean="0">
                <a:sym typeface="Wingdings" panose="05000000000000000000" pitchFamily="2" charset="2"/>
              </a:rPr>
              <a:t>                                                         10uM </a:t>
            </a:r>
            <a:r>
              <a:rPr lang="en-US" altLang="ko-KR" sz="2000" b="1" dirty="0">
                <a:sym typeface="Wingdings" panose="05000000000000000000" pitchFamily="2" charset="2"/>
              </a:rPr>
              <a:t> P:N = 46:130</a:t>
            </a:r>
          </a:p>
          <a:p>
            <a:endParaRPr lang="en-US" altLang="ko-KR" sz="2000" b="1" dirty="0" smtClean="0"/>
          </a:p>
          <a:p>
            <a:endParaRPr lang="en-US" altLang="ko-KR" sz="2000" dirty="0" smtClean="0"/>
          </a:p>
        </p:txBody>
      </p:sp>
      <p:graphicFrame>
        <p:nvGraphicFramePr>
          <p:cNvPr id="7" name="표 6"/>
          <p:cNvGraphicFramePr>
            <a:graphicFrameLocks noGrp="1"/>
          </p:cNvGraphicFramePr>
          <p:nvPr>
            <p:extLst>
              <p:ext uri="{D42A27DB-BD31-4B8C-83A1-F6EECF244321}">
                <p14:modId xmlns:p14="http://schemas.microsoft.com/office/powerpoint/2010/main" val="2984112630"/>
              </p:ext>
            </p:extLst>
          </p:nvPr>
        </p:nvGraphicFramePr>
        <p:xfrm>
          <a:off x="1648460" y="2096703"/>
          <a:ext cx="5981701" cy="1518550"/>
        </p:xfrm>
        <a:graphic>
          <a:graphicData uri="http://schemas.openxmlformats.org/drawingml/2006/table">
            <a:tbl>
              <a:tblPr>
                <a:tableStyleId>{5940675A-B579-460E-94D1-54222C63F5DA}</a:tableStyleId>
              </a:tblPr>
              <a:tblGrid>
                <a:gridCol w="2351584">
                  <a:extLst>
                    <a:ext uri="{9D8B030D-6E8A-4147-A177-3AD203B41FA5}">
                      <a16:colId xmlns:a16="http://schemas.microsoft.com/office/drawing/2014/main" val="2240204633"/>
                    </a:ext>
                  </a:extLst>
                </a:gridCol>
                <a:gridCol w="1210039">
                  <a:extLst>
                    <a:ext uri="{9D8B030D-6E8A-4147-A177-3AD203B41FA5}">
                      <a16:colId xmlns:a16="http://schemas.microsoft.com/office/drawing/2014/main" val="314839940"/>
                    </a:ext>
                  </a:extLst>
                </a:gridCol>
                <a:gridCol w="1210039">
                  <a:extLst>
                    <a:ext uri="{9D8B030D-6E8A-4147-A177-3AD203B41FA5}">
                      <a16:colId xmlns:a16="http://schemas.microsoft.com/office/drawing/2014/main" val="729973405"/>
                    </a:ext>
                  </a:extLst>
                </a:gridCol>
                <a:gridCol w="1210039">
                  <a:extLst>
                    <a:ext uri="{9D8B030D-6E8A-4147-A177-3AD203B41FA5}">
                      <a16:colId xmlns:a16="http://schemas.microsoft.com/office/drawing/2014/main" val="2397984931"/>
                    </a:ext>
                  </a:extLst>
                </a:gridCol>
              </a:tblGrid>
              <a:tr h="236589">
                <a:tc>
                  <a:txBody>
                    <a:bodyPr/>
                    <a:lstStyle/>
                    <a:p>
                      <a:pPr algn="ctr" fontAlgn="ctr"/>
                      <a:r>
                        <a:rPr lang="en-US" sz="1600" u="none" strike="noStrike">
                          <a:effectLst/>
                        </a:rPr>
                        <a:t>1uM</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Sen</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Spc</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BAC</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747078376"/>
                  </a:ext>
                </a:extLst>
              </a:tr>
              <a:tr h="253418">
                <a:tc>
                  <a:txBody>
                    <a:bodyPr/>
                    <a:lstStyle/>
                    <a:p>
                      <a:pPr algn="l" fontAlgn="ctr"/>
                      <a:r>
                        <a:rPr lang="en-US" sz="1600" b="0" i="0" u="none" strike="noStrike" dirty="0" err="1" smtClean="0">
                          <a:solidFill>
                            <a:schemeClr val="tx1"/>
                          </a:solidFill>
                          <a:effectLst/>
                          <a:latin typeface="+mn-lt"/>
                          <a:ea typeface="+mn-ea"/>
                        </a:rPr>
                        <a:t>Pred-hERG</a:t>
                      </a:r>
                      <a:r>
                        <a:rPr lang="en-US" sz="1600" b="0" i="0" u="none" strike="noStrike" dirty="0" smtClean="0">
                          <a:solidFill>
                            <a:schemeClr val="tx1"/>
                          </a:solidFill>
                          <a:effectLst/>
                          <a:latin typeface="+mn-lt"/>
                          <a:ea typeface="+mn-ea"/>
                        </a:rPr>
                        <a:t> (2015)</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0.8667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0.472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0.6694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356157668"/>
                  </a:ext>
                </a:extLst>
              </a:tr>
              <a:tr h="253418">
                <a:tc>
                  <a:txBody>
                    <a:bodyPr/>
                    <a:lstStyle/>
                    <a:p>
                      <a:pPr algn="l" fontAlgn="ctr"/>
                      <a:r>
                        <a:rPr lang="en-US" sz="1600" u="none" strike="noStrike" dirty="0" err="1" smtClean="0">
                          <a:effectLst/>
                        </a:rPr>
                        <a:t>DeepHIT</a:t>
                      </a:r>
                      <a:r>
                        <a:rPr lang="en-US" sz="1600" u="none" strike="noStrike" dirty="0" smtClean="0">
                          <a:effectLst/>
                        </a:rPr>
                        <a:t> (2020)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0.7333</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0.6481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0.6907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890586007"/>
                  </a:ext>
                </a:extLst>
              </a:tr>
              <a:tr h="253418">
                <a:tc>
                  <a:txBody>
                    <a:bodyPr/>
                    <a:lstStyle/>
                    <a:p>
                      <a:pPr algn="l" fontAlgn="ctr"/>
                      <a:r>
                        <a:rPr lang="en-US" sz="1600" u="none" strike="noStrike" dirty="0" err="1">
                          <a:effectLst/>
                        </a:rPr>
                        <a:t>Siramshetty</a:t>
                      </a:r>
                      <a:r>
                        <a:rPr lang="en-US" sz="1600" u="none" strike="noStrike" dirty="0">
                          <a:effectLst/>
                        </a:rPr>
                        <a:t>(2020)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0.78</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2037731347"/>
                  </a:ext>
                </a:extLst>
              </a:tr>
              <a:tr h="253418">
                <a:tc>
                  <a:txBody>
                    <a:bodyPr/>
                    <a:lstStyle/>
                    <a:p>
                      <a:pPr algn="l" fontAlgn="ctr"/>
                      <a:r>
                        <a:rPr lang="en-US" sz="1600" b="0" u="none" strike="noStrike" dirty="0" smtClean="0">
                          <a:effectLst/>
                        </a:rPr>
                        <a:t>Proposed (</a:t>
                      </a:r>
                      <a:r>
                        <a:rPr lang="en-US" sz="1600" b="0" u="none" strike="noStrike" dirty="0" err="1">
                          <a:effectLst/>
                        </a:rPr>
                        <a:t>Exp</a:t>
                      </a:r>
                      <a:r>
                        <a:rPr lang="en-US" sz="1600" b="0" u="none" strike="noStrike" dirty="0">
                          <a:effectLst/>
                        </a:rPr>
                        <a: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0.9333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u="none" strike="noStrike" dirty="0" smtClean="0">
                          <a:effectLst/>
                          <a:latin typeface="+mn-lt"/>
                        </a:rPr>
                        <a:t>0.6832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0.8082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284530472"/>
                  </a:ext>
                </a:extLst>
              </a:tr>
              <a:tr h="253418">
                <a:tc>
                  <a:txBody>
                    <a:bodyPr/>
                    <a:lstStyle/>
                    <a:p>
                      <a:pPr algn="l" fontAlgn="ctr"/>
                      <a:r>
                        <a:rPr lang="en-US" sz="1600" u="none" strike="noStrike" dirty="0" smtClean="0">
                          <a:effectLst/>
                        </a:rPr>
                        <a:t>Proposed (</a:t>
                      </a:r>
                      <a:r>
                        <a:rPr lang="en-US" sz="1600" u="none" strike="noStrike" dirty="0">
                          <a:effectLst/>
                        </a:rPr>
                        <a:t>Imp)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0.9333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chemeClr val="tx1"/>
                          </a:solidFill>
                          <a:effectLst/>
                          <a:latin typeface="+mn-lt"/>
                          <a:ea typeface="+mn-ea"/>
                        </a:rPr>
                        <a:t>0.7205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latin typeface="+mn-lt"/>
                        </a:rPr>
                        <a:t>0.8269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2498635512"/>
                  </a:ext>
                </a:extLst>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2685853817"/>
              </p:ext>
            </p:extLst>
          </p:nvPr>
        </p:nvGraphicFramePr>
        <p:xfrm>
          <a:off x="1646454" y="4643654"/>
          <a:ext cx="5984239" cy="1717038"/>
        </p:xfrm>
        <a:graphic>
          <a:graphicData uri="http://schemas.openxmlformats.org/drawingml/2006/table">
            <a:tbl>
              <a:tblPr>
                <a:tableStyleId>{5940675A-B579-460E-94D1-54222C63F5DA}</a:tableStyleId>
              </a:tblPr>
              <a:tblGrid>
                <a:gridCol w="2352583">
                  <a:extLst>
                    <a:ext uri="{9D8B030D-6E8A-4147-A177-3AD203B41FA5}">
                      <a16:colId xmlns:a16="http://schemas.microsoft.com/office/drawing/2014/main" val="2627546452"/>
                    </a:ext>
                  </a:extLst>
                </a:gridCol>
                <a:gridCol w="1210552">
                  <a:extLst>
                    <a:ext uri="{9D8B030D-6E8A-4147-A177-3AD203B41FA5}">
                      <a16:colId xmlns:a16="http://schemas.microsoft.com/office/drawing/2014/main" val="438203283"/>
                    </a:ext>
                  </a:extLst>
                </a:gridCol>
                <a:gridCol w="1210552">
                  <a:extLst>
                    <a:ext uri="{9D8B030D-6E8A-4147-A177-3AD203B41FA5}">
                      <a16:colId xmlns:a16="http://schemas.microsoft.com/office/drawing/2014/main" val="3271108976"/>
                    </a:ext>
                  </a:extLst>
                </a:gridCol>
                <a:gridCol w="1210552">
                  <a:extLst>
                    <a:ext uri="{9D8B030D-6E8A-4147-A177-3AD203B41FA5}">
                      <a16:colId xmlns:a16="http://schemas.microsoft.com/office/drawing/2014/main" val="4073762561"/>
                    </a:ext>
                  </a:extLst>
                </a:gridCol>
              </a:tblGrid>
              <a:tr h="286173">
                <a:tc>
                  <a:txBody>
                    <a:bodyPr/>
                    <a:lstStyle/>
                    <a:p>
                      <a:pPr algn="ctr" fontAlgn="ctr"/>
                      <a:r>
                        <a:rPr lang="en-US" sz="1600" u="none" strike="noStrike" dirty="0">
                          <a:effectLst/>
                          <a:latin typeface="+mn-lt"/>
                        </a:rPr>
                        <a:t>10uM</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Sen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err="1">
                          <a:effectLst/>
                          <a:latin typeface="+mn-lt"/>
                        </a:rPr>
                        <a:t>Spc</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BAC</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3670158015"/>
                  </a:ext>
                </a:extLst>
              </a:tr>
              <a:tr h="286173">
                <a:tc>
                  <a:txBody>
                    <a:bodyPr/>
                    <a:lstStyle/>
                    <a:p>
                      <a:pPr algn="l" fontAlgn="ctr"/>
                      <a:r>
                        <a:rPr lang="en-US" altLang="ko-KR" sz="1600" b="0" i="0" u="none" strike="noStrike" dirty="0" err="1" smtClean="0">
                          <a:solidFill>
                            <a:schemeClr val="tx1"/>
                          </a:solidFill>
                          <a:effectLst/>
                          <a:latin typeface="+mn-lt"/>
                          <a:ea typeface="+mn-ea"/>
                        </a:rPr>
                        <a:t>Pred-Herg</a:t>
                      </a:r>
                      <a:r>
                        <a:rPr lang="en-US" altLang="ko-KR" sz="1600" b="0" i="0" u="none" strike="noStrike" dirty="0" smtClean="0">
                          <a:solidFill>
                            <a:schemeClr val="tx1"/>
                          </a:solidFill>
                          <a:effectLst/>
                          <a:latin typeface="+mn-lt"/>
                          <a:ea typeface="+mn-ea"/>
                        </a:rPr>
                        <a:t> (2015)</a:t>
                      </a:r>
                      <a:endParaRPr lang="en-US" altLang="ko-KR" sz="1600" b="0" i="0" u="none" strike="noStrike" dirty="0">
                        <a:solidFill>
                          <a:srgbClr val="000000"/>
                        </a:solidFill>
                        <a:effectLst/>
                        <a:latin typeface="+mn-lt"/>
                        <a:ea typeface="+mn-ea"/>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0.8043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0.5308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0.6676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946479890"/>
                  </a:ext>
                </a:extLst>
              </a:tr>
              <a:tr h="286173">
                <a:tc>
                  <a:txBody>
                    <a:bodyPr/>
                    <a:lstStyle/>
                    <a:p>
                      <a:pPr algn="l" fontAlgn="ctr"/>
                      <a:r>
                        <a:rPr lang="en-US" sz="1600" u="none" strike="noStrike" dirty="0" err="1" smtClean="0">
                          <a:effectLst/>
                          <a:latin typeface="+mn-lt"/>
                        </a:rPr>
                        <a:t>DeepHIT</a:t>
                      </a:r>
                      <a:r>
                        <a:rPr lang="en-US" sz="1600" u="none" strike="noStrike" dirty="0" smtClean="0">
                          <a:effectLst/>
                          <a:latin typeface="+mn-lt"/>
                        </a:rPr>
                        <a:t> (2020)</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0.6087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0.6947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0.6517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34040569"/>
                  </a:ext>
                </a:extLst>
              </a:tr>
              <a:tr h="286173">
                <a:tc>
                  <a:txBody>
                    <a:bodyPr/>
                    <a:lstStyle/>
                    <a:p>
                      <a:pPr algn="l" fontAlgn="ctr"/>
                      <a:r>
                        <a:rPr lang="en-US" sz="1600" u="none" strike="noStrike" dirty="0" err="1">
                          <a:effectLst/>
                          <a:latin typeface="+mn-lt"/>
                        </a:rPr>
                        <a:t>Siramshetty</a:t>
                      </a:r>
                      <a:r>
                        <a:rPr lang="en-US" sz="1600" u="none" strike="noStrike" dirty="0">
                          <a:effectLst/>
                          <a:latin typeface="+mn-lt"/>
                        </a:rPr>
                        <a:t>(2020)</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0.44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0.89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84997313"/>
                  </a:ext>
                </a:extLst>
              </a:tr>
              <a:tr h="286173">
                <a:tc>
                  <a:txBody>
                    <a:bodyPr/>
                    <a:lstStyle/>
                    <a:p>
                      <a:pPr algn="l" fontAlgn="ctr"/>
                      <a:r>
                        <a:rPr lang="en-US" sz="1600" b="0" u="none" strike="noStrike" dirty="0" smtClean="0">
                          <a:effectLst/>
                          <a:latin typeface="+mn-lt"/>
                        </a:rPr>
                        <a:t>Proposed (</a:t>
                      </a:r>
                      <a:r>
                        <a:rPr lang="en-US" sz="1600" b="0" u="none" strike="noStrike" dirty="0" err="1">
                          <a:effectLst/>
                          <a:latin typeface="+mn-lt"/>
                        </a:rPr>
                        <a:t>Exp</a:t>
                      </a:r>
                      <a:r>
                        <a:rPr lang="en-US" sz="1600" b="0" u="none" strike="noStrike" dirty="0">
                          <a:effectLst/>
                          <a:latin typeface="+mn-lt"/>
                        </a:rPr>
                        <a: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0.7609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0.7692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0.7651</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35305663"/>
                  </a:ext>
                </a:extLst>
              </a:tr>
              <a:tr h="286173">
                <a:tc>
                  <a:txBody>
                    <a:bodyPr/>
                    <a:lstStyle/>
                    <a:p>
                      <a:pPr algn="l" fontAlgn="ctr"/>
                      <a:r>
                        <a:rPr lang="en-US" sz="1600" u="none" strike="noStrike" dirty="0" smtClean="0">
                          <a:effectLst/>
                          <a:latin typeface="+mn-lt"/>
                        </a:rPr>
                        <a:t>Proposed (</a:t>
                      </a:r>
                      <a:r>
                        <a:rPr lang="en-US" sz="1600" u="none" strike="noStrike" dirty="0">
                          <a:effectLst/>
                          <a:latin typeface="+mn-lt"/>
                        </a:rPr>
                        <a:t>Imp)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0.7174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0.7587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854693591"/>
                  </a:ext>
                </a:extLst>
              </a:tr>
            </a:tbl>
          </a:graphicData>
        </a:graphic>
      </p:graphicFrame>
      <p:sp>
        <p:nvSpPr>
          <p:cNvPr id="5" name="슬라이드 번호 개체 틀 4"/>
          <p:cNvSpPr>
            <a:spLocks noGrp="1"/>
          </p:cNvSpPr>
          <p:nvPr>
            <p:ph type="sldNum" sz="quarter" idx="12"/>
          </p:nvPr>
        </p:nvSpPr>
        <p:spPr/>
        <p:txBody>
          <a:bodyPr/>
          <a:lstStyle/>
          <a:p>
            <a:fld id="{904D251B-C949-4215-B7F2-EBF592B9FCF5}" type="slidenum">
              <a:rPr lang="ko-KR" altLang="en-US" smtClean="0"/>
              <a:pPr/>
              <a:t>92</a:t>
            </a:fld>
            <a:r>
              <a:rPr lang="en-US" altLang="ko-KR" smtClean="0"/>
              <a:t>/26</a:t>
            </a:r>
            <a:endParaRPr lang="ko-KR" altLang="en-US" dirty="0"/>
          </a:p>
        </p:txBody>
      </p:sp>
    </p:spTree>
    <p:extLst>
      <p:ext uri="{BB962C8B-B14F-4D97-AF65-F5344CB8AC3E}">
        <p14:creationId xmlns:p14="http://schemas.microsoft.com/office/powerpoint/2010/main" val="4163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KCB selection</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슬라이드 번호 개체 틀 4"/>
          <p:cNvSpPr>
            <a:spLocks noGrp="1"/>
          </p:cNvSpPr>
          <p:nvPr>
            <p:ph type="sldNum" sz="quarter" idx="12"/>
          </p:nvPr>
        </p:nvSpPr>
        <p:spPr/>
        <p:txBody>
          <a:bodyPr/>
          <a:lstStyle/>
          <a:p>
            <a:fld id="{904D251B-C949-4215-B7F2-EBF592B9FCF5}" type="slidenum">
              <a:rPr lang="ko-KR" altLang="en-US" smtClean="0"/>
              <a:pPr/>
              <a:t>93</a:t>
            </a:fld>
            <a:r>
              <a:rPr lang="en-US" altLang="ko-KR" smtClean="0"/>
              <a:t>/26</a:t>
            </a:r>
            <a:endParaRPr lang="ko-KR" altLang="en-US" dirty="0"/>
          </a:p>
        </p:txBody>
      </p:sp>
      <p:sp>
        <p:nvSpPr>
          <p:cNvPr id="3" name="직사각형 2"/>
          <p:cNvSpPr/>
          <p:nvPr/>
        </p:nvSpPr>
        <p:spPr>
          <a:xfrm>
            <a:off x="52753" y="1250081"/>
            <a:ext cx="8915399" cy="2862322"/>
          </a:xfrm>
          <a:prstGeom prst="rect">
            <a:avLst/>
          </a:prstGeom>
        </p:spPr>
        <p:txBody>
          <a:bodyPr wrap="square">
            <a:spAutoFit/>
          </a:bodyPr>
          <a:lstStyle/>
          <a:p>
            <a:r>
              <a:rPr lang="en-US" altLang="ko-KR" sz="2000" b="1" dirty="0" smtClean="0">
                <a:sym typeface="Wingdings" panose="05000000000000000000" pitchFamily="2" charset="2"/>
              </a:rPr>
              <a:t>Descriptor selection</a:t>
            </a:r>
            <a:endParaRPr lang="en-US" altLang="ko-KR" sz="2000" b="1" dirty="0">
              <a:sym typeface="Wingdings" panose="05000000000000000000" pitchFamily="2" charset="2"/>
            </a:endParaRPr>
          </a:p>
          <a:p>
            <a:pPr lvl="1"/>
            <a:r>
              <a:rPr lang="en-US" altLang="ko-KR" sz="2000" i="1" dirty="0" smtClean="0">
                <a:solidFill>
                  <a:schemeClr val="accent5">
                    <a:lumMod val="50000"/>
                  </a:schemeClr>
                </a:solidFill>
              </a:rPr>
              <a:t>Among </a:t>
            </a:r>
            <a:r>
              <a:rPr lang="en-US" altLang="ko-KR" sz="2000" i="1" dirty="0">
                <a:solidFill>
                  <a:schemeClr val="accent5">
                    <a:lumMod val="50000"/>
                  </a:schemeClr>
                </a:solidFill>
              </a:rPr>
              <a:t>115 </a:t>
            </a:r>
            <a:r>
              <a:rPr lang="en-US" altLang="ko-KR" sz="2000" i="1" dirty="0" err="1">
                <a:solidFill>
                  <a:schemeClr val="accent5">
                    <a:lumMod val="50000"/>
                  </a:schemeClr>
                </a:solidFill>
              </a:rPr>
              <a:t>Rdkit</a:t>
            </a:r>
            <a:r>
              <a:rPr lang="en-US" altLang="ko-KR" sz="2000" i="1" dirty="0">
                <a:solidFill>
                  <a:schemeClr val="accent5">
                    <a:lumMod val="50000"/>
                  </a:schemeClr>
                </a:solidFill>
              </a:rPr>
              <a:t> descriptors,,</a:t>
            </a:r>
          </a:p>
          <a:p>
            <a:pPr marL="914400" lvl="1" indent="-457200">
              <a:buFont typeface="+mj-ea"/>
              <a:buAutoNum type="circleNumDbPlain"/>
            </a:pPr>
            <a:r>
              <a:rPr lang="en-US" altLang="ko-KR" sz="2000" dirty="0">
                <a:solidFill>
                  <a:schemeClr val="accent5">
                    <a:lumMod val="50000"/>
                  </a:schemeClr>
                </a:solidFill>
              </a:rPr>
              <a:t>Conduct MHU test between </a:t>
            </a:r>
            <a:r>
              <a:rPr lang="en-US" altLang="ko-KR" sz="2000" dirty="0" err="1">
                <a:solidFill>
                  <a:schemeClr val="accent5">
                    <a:lumMod val="50000"/>
                  </a:schemeClr>
                </a:solidFill>
              </a:rPr>
              <a:t>hERG</a:t>
            </a:r>
            <a:r>
              <a:rPr lang="en-US" altLang="ko-KR" sz="2000" dirty="0">
                <a:solidFill>
                  <a:schemeClr val="accent5">
                    <a:lumMod val="50000"/>
                  </a:schemeClr>
                </a:solidFill>
              </a:rPr>
              <a:t> positive and </a:t>
            </a:r>
            <a:r>
              <a:rPr lang="en-US" altLang="ko-KR" sz="2000" dirty="0" err="1">
                <a:solidFill>
                  <a:schemeClr val="accent5">
                    <a:lumMod val="50000"/>
                  </a:schemeClr>
                </a:solidFill>
              </a:rPr>
              <a:t>hERG</a:t>
            </a:r>
            <a:r>
              <a:rPr lang="en-US" altLang="ko-KR" sz="2000" dirty="0">
                <a:solidFill>
                  <a:schemeClr val="accent5">
                    <a:lumMod val="50000"/>
                  </a:schemeClr>
                </a:solidFill>
              </a:rPr>
              <a:t> negative and select the descriptors which p-value is less than 0.05.</a:t>
            </a:r>
          </a:p>
          <a:p>
            <a:pPr marL="914400" lvl="1" indent="-457200">
              <a:buFont typeface="+mj-ea"/>
              <a:buAutoNum type="circleNumDbPlain"/>
            </a:pPr>
            <a:r>
              <a:rPr lang="en-US" altLang="ko-KR" sz="2000" dirty="0">
                <a:solidFill>
                  <a:schemeClr val="accent5">
                    <a:lumMod val="50000"/>
                  </a:schemeClr>
                </a:solidFill>
              </a:rPr>
              <a:t>Do Elastic-logistic regression and remove the less important descriptors.</a:t>
            </a:r>
          </a:p>
          <a:p>
            <a:pPr marL="914400" lvl="1" indent="-457200">
              <a:buFont typeface="+mj-ea"/>
              <a:buAutoNum type="circleNumDbPlain"/>
            </a:pPr>
            <a:r>
              <a:rPr lang="en-US" altLang="ko-KR" sz="2000" dirty="0">
                <a:solidFill>
                  <a:schemeClr val="accent5">
                    <a:lumMod val="50000"/>
                  </a:schemeClr>
                </a:solidFill>
              </a:rPr>
              <a:t>Do Random Forest classification and get top </a:t>
            </a:r>
            <a:r>
              <a:rPr lang="en-US" altLang="ko-KR" sz="2000" dirty="0" smtClean="0">
                <a:solidFill>
                  <a:schemeClr val="accent5">
                    <a:lumMod val="50000"/>
                  </a:schemeClr>
                </a:solidFill>
              </a:rPr>
              <a:t>20 </a:t>
            </a:r>
            <a:r>
              <a:rPr lang="en-US" altLang="ko-KR" sz="2000" dirty="0">
                <a:solidFill>
                  <a:schemeClr val="accent5">
                    <a:lumMod val="50000"/>
                  </a:schemeClr>
                </a:solidFill>
              </a:rPr>
              <a:t>descriptors by the variable importance</a:t>
            </a:r>
            <a:r>
              <a:rPr lang="en-US" altLang="ko-KR" sz="2000" dirty="0" smtClean="0">
                <a:solidFill>
                  <a:schemeClr val="accent5">
                    <a:lumMod val="50000"/>
                  </a:schemeClr>
                </a:solidFill>
              </a:rPr>
              <a:t>.</a:t>
            </a:r>
          </a:p>
          <a:p>
            <a:pPr marL="914400" lvl="1" indent="-457200">
              <a:buFont typeface="+mj-ea"/>
              <a:buAutoNum type="circleNumDbPlain"/>
            </a:pPr>
            <a:r>
              <a:rPr lang="en-US" altLang="ko-KR" sz="2000" dirty="0" smtClean="0">
                <a:solidFill>
                  <a:schemeClr val="accent5">
                    <a:lumMod val="50000"/>
                  </a:schemeClr>
                </a:solidFill>
              </a:rPr>
              <a:t>50 times repeat (2~3)</a:t>
            </a:r>
          </a:p>
          <a:p>
            <a:pPr marL="914400" lvl="1" indent="-457200">
              <a:buFont typeface="+mj-ea"/>
              <a:buAutoNum type="circleNumDbPlain"/>
            </a:pPr>
            <a:r>
              <a:rPr lang="en-US" altLang="ko-KR" sz="2000" dirty="0" smtClean="0">
                <a:solidFill>
                  <a:schemeClr val="accent5">
                    <a:lumMod val="50000"/>
                  </a:schemeClr>
                </a:solidFill>
              </a:rPr>
              <a:t>Extract the features that are selected 50 times.</a:t>
            </a:r>
            <a:endParaRPr lang="en-US" altLang="ko-KR" sz="2000" dirty="0">
              <a:solidFill>
                <a:schemeClr val="accent5">
                  <a:lumMod val="50000"/>
                </a:schemeClr>
              </a:solidFill>
            </a:endParaRPr>
          </a:p>
        </p:txBody>
      </p:sp>
      <p:pic>
        <p:nvPicPr>
          <p:cNvPr id="6" name="그림 5"/>
          <p:cNvPicPr>
            <a:picLocks noChangeAspect="1"/>
          </p:cNvPicPr>
          <p:nvPr/>
        </p:nvPicPr>
        <p:blipFill>
          <a:blip r:embed="rId3"/>
          <a:stretch>
            <a:fillRect/>
          </a:stretch>
        </p:blipFill>
        <p:spPr>
          <a:xfrm>
            <a:off x="6574814" y="3253546"/>
            <a:ext cx="1730986" cy="3375853"/>
          </a:xfrm>
          <a:prstGeom prst="rect">
            <a:avLst/>
          </a:prstGeom>
        </p:spPr>
      </p:pic>
    </p:spTree>
    <p:extLst>
      <p:ext uri="{BB962C8B-B14F-4D97-AF65-F5344CB8AC3E}">
        <p14:creationId xmlns:p14="http://schemas.microsoft.com/office/powerpoint/2010/main" val="237831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22868</TotalTime>
  <Words>8948</Words>
  <Application>Microsoft Office PowerPoint</Application>
  <PresentationFormat>화면 슬라이드 쇼(4:3)</PresentationFormat>
  <Paragraphs>1687</Paragraphs>
  <Slides>93</Slides>
  <Notes>93</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93</vt:i4>
      </vt:variant>
    </vt:vector>
  </HeadingPairs>
  <TitlesOfParts>
    <vt:vector size="105" baseType="lpstr">
      <vt:lpstr>BlinkMacSystemFont</vt:lpstr>
      <vt:lpstr>나눔바른고딕</vt:lpstr>
      <vt:lpstr>나눔바른고딕 Light</vt:lpstr>
      <vt:lpstr>맑은 고딕</vt:lpstr>
      <vt:lpstr>Arial</vt:lpstr>
      <vt:lpstr>Book Antiqua</vt:lpstr>
      <vt:lpstr>Calibri</vt:lpstr>
      <vt:lpstr>Calibri Light</vt:lpstr>
      <vt:lpstr>Cambria Math</vt:lpstr>
      <vt:lpstr>Times New Roman</vt:lpstr>
      <vt:lpstr>Wingdings</vt:lpstr>
      <vt:lpstr>Office 테마</vt:lpstr>
      <vt:lpstr>주요 독성 데이터를 활용한  ML 모델 구축 및 평가</vt:lpstr>
      <vt:lpstr>Table of Contents</vt:lpstr>
      <vt:lpstr>Research Background</vt:lpstr>
      <vt:lpstr>1. Research Background</vt:lpstr>
      <vt:lpstr>1. Research Background</vt:lpstr>
      <vt:lpstr>1. Research Background</vt:lpstr>
      <vt:lpstr>1. Research Background</vt:lpstr>
      <vt:lpstr>1. Research Background</vt:lpstr>
      <vt:lpstr>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Future works</vt:lpstr>
      <vt:lpstr>4. Future works </vt:lpstr>
      <vt:lpstr>Thank You</vt:lpstr>
      <vt:lpstr>Appendix</vt:lpstr>
      <vt:lpstr>PowerPoint 프레젠테이션</vt:lpstr>
      <vt:lpstr>PowerPoint 프레젠테이션</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Daniel</dc:creator>
  <cp:lastModifiedBy>kgbko1117</cp:lastModifiedBy>
  <cp:revision>768</cp:revision>
  <dcterms:created xsi:type="dcterms:W3CDTF">2019-08-14T01:10:51Z</dcterms:created>
  <dcterms:modified xsi:type="dcterms:W3CDTF">2021-08-23T14:09:23Z</dcterms:modified>
</cp:coreProperties>
</file>